
<file path=[Content_Types].xml><?xml version="1.0" encoding="utf-8"?>
<Types xmlns="http://schemas.openxmlformats.org/package/2006/content-types">
  <Default Extension="jpeg" ContentType="image/jpeg"/>
  <Default Extension="JPG" ContentType="image/.jpg"/>
  <Default Extension="png" ContentType="image/png"/>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p:sldMasterIdLst>
    <p:sldMasterId id="2147483648" r:id="rId1"/>
  </p:sldMasterIdLst>
  <p:notesMasterIdLst>
    <p:notesMasterId r:id="rId13"/>
  </p:notesMasterIdLst>
  <p:sldIdLst>
    <p:sldId id="258" r:id="rId3"/>
    <p:sldId id="264" r:id="rId4"/>
    <p:sldId id="265" r:id="rId5"/>
    <p:sldId id="263" r:id="rId6"/>
    <p:sldId id="1724" r:id="rId7"/>
    <p:sldId id="1725" r:id="rId8"/>
    <p:sldId id="1726" r:id="rId9"/>
    <p:sldId id="1727" r:id="rId10"/>
    <p:sldId id="1728" r:id="rId11"/>
    <p:sldId id="1729" r:id="rId12"/>
  </p:sldIdLst>
  <p:sldSz cx="12192000" cy="6858000"/>
  <p:notesSz cx="6858000" cy="9144000"/>
  <p:embeddedFontLst>
    <p:embeddedFont>
      <p:font typeface="DejaVu Math TeX Gyre" panose="02000503000000000000" charset="0"/>
      <p:regular r:id="rId17"/>
    </p:embeddedFont>
  </p:embeddedFontLst>
  <p:custDataLst>
    <p:tags r:id="rId18"/>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0354F"/>
    <a:srgbClr val="000612"/>
    <a:srgbClr val="00B7CE"/>
    <a:srgbClr val="FFD400"/>
    <a:srgbClr val="CC4A4A"/>
    <a:srgbClr val="F68A00"/>
    <a:srgbClr val="FEF3D2"/>
    <a:srgbClr val="EAECE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710" autoAdjust="0"/>
  </p:normalViewPr>
  <p:slideViewPr>
    <p:cSldViewPr snapToGrid="0">
      <p:cViewPr>
        <p:scale>
          <a:sx n="66" d="100"/>
          <a:sy n="66" d="100"/>
        </p:scale>
        <p:origin x="1740" y="1032"/>
      </p:cViewPr>
      <p:guideLst/>
    </p:cSldViewPr>
  </p:slideViewPr>
  <p:notesTextViewPr>
    <p:cViewPr>
      <p:scale>
        <a:sx n="3" d="2"/>
        <a:sy n="3" d="2"/>
      </p:scale>
      <p:origin x="0" y="0"/>
    </p:cViewPr>
  </p:notesTextViewPr>
  <p:sorterViewPr>
    <p:cViewPr>
      <p:scale>
        <a:sx n="125" d="100"/>
        <a:sy n="125"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 Type="http://schemas.openxmlformats.org/officeDocument/2006/relationships/theme" Target="theme/theme1.xml"/><Relationship Id="rId18" Type="http://schemas.openxmlformats.org/officeDocument/2006/relationships/tags" Target="tags/tag1.xml"/><Relationship Id="rId17" Type="http://schemas.openxmlformats.org/officeDocument/2006/relationships/font" Target="fonts/font1.fntdata"/><Relationship Id="rId16" Type="http://schemas.openxmlformats.org/officeDocument/2006/relationships/tableStyles" Target="tableStyles.xml"/><Relationship Id="rId15" Type="http://schemas.openxmlformats.org/officeDocument/2006/relationships/viewProps" Target="viewProps.xml"/><Relationship Id="rId14" Type="http://schemas.openxmlformats.org/officeDocument/2006/relationships/presProps" Target="presProps.xml"/><Relationship Id="rId13" Type="http://schemas.openxmlformats.org/officeDocument/2006/relationships/notesMaster" Target="notesMasters/notesMaster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6606CF4-FA77-4E71-BDBB-B62F97D48318}"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A7EA511-84E0-4AE0-9842-AB0E10994BF1}"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showMasterSp="0" userDrawn="1">
  <p:cSld name="标题幻灯片">
    <p:bg>
      <p:bgPr>
        <a:solidFill>
          <a:schemeClr val="bg1"/>
        </a:solidFill>
        <a:effectLst/>
      </p:bgPr>
    </p:bg>
    <p:spTree>
      <p:nvGrpSpPr>
        <p:cNvPr id="1" name=""/>
        <p:cNvGrpSpPr/>
        <p:nvPr/>
      </p:nvGrpSpPr>
      <p:grpSpPr>
        <a:xfrm>
          <a:off x="0" y="0"/>
          <a:ext cx="0" cy="0"/>
          <a:chOff x="0" y="0"/>
          <a:chExt cx="0" cy="0"/>
        </a:xfrm>
      </p:grpSpPr>
      <p:pic>
        <p:nvPicPr>
          <p:cNvPr id="2" name="图片 1" descr="C:/Users/DELL/AppData/Local/Temp/kaimatting/20201229135121/output_aiMatting_20201229135124.pngoutput_aiMatting_20201229135124"/>
          <p:cNvPicPr>
            <a:picLocks noChangeAspect="1"/>
          </p:cNvPicPr>
          <p:nvPr userDrawn="1"/>
        </p:nvPicPr>
        <p:blipFill rotWithShape="1">
          <a:blip r:embed="rId2"/>
          <a:srcRect l="890" t="890" r="890" b="890"/>
          <a:stretch>
            <a:fillRect/>
          </a:stretch>
        </p:blipFill>
        <p:spPr>
          <a:xfrm>
            <a:off x="0" y="0"/>
            <a:ext cx="4796155" cy="6858000"/>
          </a:xfrm>
          <a:prstGeom prst="rect">
            <a:avLst/>
          </a:prstGeom>
        </p:spPr>
      </p:pic>
      <p:sp>
        <p:nvSpPr>
          <p:cNvPr id="8" name="副标题 2"/>
          <p:cNvSpPr>
            <a:spLocks noGrp="1"/>
          </p:cNvSpPr>
          <p:nvPr>
            <p:ph type="subTitle" idx="1"/>
          </p:nvPr>
        </p:nvSpPr>
        <p:spPr>
          <a:xfrm>
            <a:off x="4446171" y="3888020"/>
            <a:ext cx="5357061" cy="558799"/>
          </a:xfrm>
        </p:spPr>
        <p:txBody>
          <a:bodyPr anchor="ctr">
            <a:normAutofit/>
          </a:bodyPr>
          <a:lstStyle>
            <a:lvl1pPr marL="0" indent="0" algn="l">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US" dirty="0"/>
          </a:p>
        </p:txBody>
      </p:sp>
      <p:sp>
        <p:nvSpPr>
          <p:cNvPr id="9" name="标题 1"/>
          <p:cNvSpPr>
            <a:spLocks noGrp="1"/>
          </p:cNvSpPr>
          <p:nvPr>
            <p:ph type="ctrTitle"/>
          </p:nvPr>
        </p:nvSpPr>
        <p:spPr>
          <a:xfrm>
            <a:off x="4446171" y="2630089"/>
            <a:ext cx="5357061" cy="1257932"/>
          </a:xfrm>
        </p:spPr>
        <p:txBody>
          <a:bodyPr anchor="ctr">
            <a:normAutofit/>
          </a:bodyPr>
          <a:lstStyle>
            <a:lvl1pPr algn="l">
              <a:defRPr sz="4000">
                <a:solidFill>
                  <a:schemeClr val="tx1"/>
                </a:solidFill>
              </a:defRPr>
            </a:lvl1pPr>
          </a:lstStyle>
          <a:p>
            <a:r>
              <a:rPr lang="en-US" dirty="0"/>
              <a:t>Click to edit Master title style</a:t>
            </a:r>
            <a:endParaRPr lang="zh-CN" altLang="en-US" dirty="0"/>
          </a:p>
        </p:txBody>
      </p:sp>
      <p:sp>
        <p:nvSpPr>
          <p:cNvPr id="10" name="文本占位符 13"/>
          <p:cNvSpPr>
            <a:spLocks noGrp="1"/>
          </p:cNvSpPr>
          <p:nvPr>
            <p:ph type="body" sz="quarter" idx="10" hasCustomPrompt="1"/>
          </p:nvPr>
        </p:nvSpPr>
        <p:spPr>
          <a:xfrm>
            <a:off x="4446171" y="4969921"/>
            <a:ext cx="5357061" cy="296271"/>
          </a:xfrm>
        </p:spPr>
        <p:txBody>
          <a:bodyPr vert="horz" anchor="ctr">
            <a:noAutofit/>
          </a:bodyPr>
          <a:lstStyle>
            <a:lvl1pPr marL="0" indent="0" algn="l">
              <a:buNone/>
              <a:defRPr sz="1500" b="0">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dirty="0"/>
              <a:t>Signature</a:t>
            </a:r>
            <a:endParaRPr lang="en-US" altLang="zh-CN" dirty="0"/>
          </a:p>
        </p:txBody>
      </p:sp>
      <p:sp>
        <p:nvSpPr>
          <p:cNvPr id="11" name="文本占位符 13"/>
          <p:cNvSpPr>
            <a:spLocks noGrp="1"/>
          </p:cNvSpPr>
          <p:nvPr>
            <p:ph type="body" sz="quarter" idx="11" hasCustomPrompt="1"/>
          </p:nvPr>
        </p:nvSpPr>
        <p:spPr>
          <a:xfrm>
            <a:off x="4446171" y="5266192"/>
            <a:ext cx="5357061" cy="296271"/>
          </a:xfrm>
        </p:spPr>
        <p:txBody>
          <a:bodyPr vert="horz" anchor="ctr">
            <a:noAutofit/>
          </a:bodyPr>
          <a:lstStyle>
            <a:lvl1pPr marL="0" indent="0" algn="l">
              <a:buNone/>
              <a:defRPr sz="1500" b="0">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dirty="0"/>
              <a:t>Date</a:t>
            </a:r>
            <a:endParaRPr lang="zh-CN" alt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showMasterSp="0" userDrawn="1">
  <p:cSld name="节标题">
    <p:spTree>
      <p:nvGrpSpPr>
        <p:cNvPr id="1" name=""/>
        <p:cNvGrpSpPr/>
        <p:nvPr/>
      </p:nvGrpSpPr>
      <p:grpSpPr>
        <a:xfrm>
          <a:off x="0" y="0"/>
          <a:ext cx="0" cy="0"/>
          <a:chOff x="0" y="0"/>
          <a:chExt cx="0" cy="0"/>
        </a:xfrm>
      </p:grpSpPr>
      <p:cxnSp>
        <p:nvCxnSpPr>
          <p:cNvPr id="3" name="直接连接符 2"/>
          <p:cNvCxnSpPr/>
          <p:nvPr userDrawn="1"/>
        </p:nvCxnSpPr>
        <p:spPr>
          <a:xfrm>
            <a:off x="2352675" y="3023418"/>
            <a:ext cx="6502882"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6" name="图片 5"/>
          <p:cNvPicPr>
            <a:picLocks noChangeAspect="1"/>
          </p:cNvPicPr>
          <p:nvPr userDrawn="1"/>
        </p:nvPicPr>
        <p:blipFill>
          <a:blip r:embed="rId2"/>
          <a:stretch>
            <a:fillRect/>
          </a:stretch>
        </p:blipFill>
        <p:spPr>
          <a:xfrm>
            <a:off x="9195955" y="0"/>
            <a:ext cx="2996045" cy="6882306"/>
          </a:xfrm>
          <a:prstGeom prst="rect">
            <a:avLst/>
          </a:prstGeom>
        </p:spPr>
      </p:pic>
      <p:sp>
        <p:nvSpPr>
          <p:cNvPr id="7" name="标题 1"/>
          <p:cNvSpPr>
            <a:spLocks noGrp="1"/>
          </p:cNvSpPr>
          <p:nvPr>
            <p:ph type="title"/>
          </p:nvPr>
        </p:nvSpPr>
        <p:spPr>
          <a:xfrm>
            <a:off x="2466398" y="2077269"/>
            <a:ext cx="5419185" cy="895350"/>
          </a:xfrm>
        </p:spPr>
        <p:txBody>
          <a:bodyPr anchor="b">
            <a:normAutofit/>
          </a:bodyPr>
          <a:lstStyle>
            <a:lvl1pPr algn="l">
              <a:defRPr sz="2400" b="1">
                <a:solidFill>
                  <a:schemeClr val="tx1"/>
                </a:solidFill>
              </a:defRPr>
            </a:lvl1pPr>
          </a:lstStyle>
          <a:p>
            <a:r>
              <a:rPr lang="en-US" dirty="0"/>
              <a:t>Click to edit Master title style</a:t>
            </a:r>
            <a:endParaRPr lang="zh-CN" altLang="en-US" dirty="0"/>
          </a:p>
        </p:txBody>
      </p:sp>
      <p:sp>
        <p:nvSpPr>
          <p:cNvPr id="8" name="文本占位符 2"/>
          <p:cNvSpPr>
            <a:spLocks noGrp="1"/>
          </p:cNvSpPr>
          <p:nvPr>
            <p:ph type="body" idx="1"/>
          </p:nvPr>
        </p:nvSpPr>
        <p:spPr>
          <a:xfrm>
            <a:off x="2467514" y="3074218"/>
            <a:ext cx="5419185" cy="1015623"/>
          </a:xfrm>
        </p:spPr>
        <p:txBody>
          <a:bodyPr anchor="t">
            <a:normAutofit/>
          </a:bodyPr>
          <a:lstStyle>
            <a:lvl1pPr marL="0" indent="0" algn="l">
              <a:lnSpc>
                <a:spcPct val="100000"/>
              </a:lnSpc>
              <a:buNone/>
              <a:defRPr sz="11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lIns="90000" rIns="90000"/>
          <a:lstStyle/>
          <a:p>
            <a:r>
              <a:rPr lang="en-US" altLang="zh-CN" dirty="0"/>
              <a:t>Click to edit Master title style</a:t>
            </a:r>
            <a:endParaRPr lang="zh-CN" altLang="en-US" dirty="0"/>
          </a:p>
        </p:txBody>
      </p:sp>
      <p:sp>
        <p:nvSpPr>
          <p:cNvPr id="4" name="内容占位符 3"/>
          <p:cNvSpPr>
            <a:spLocks noGrp="1"/>
          </p:cNvSpPr>
          <p:nvPr>
            <p:ph sz="quarter" idx="13"/>
          </p:nvPr>
        </p:nvSpPr>
        <p:spPr>
          <a:xfrm>
            <a:off x="669925" y="1277938"/>
            <a:ext cx="10850563" cy="4759325"/>
          </a:xfrm>
        </p:spPr>
        <p:txBody>
          <a:bodyPr/>
          <a:lstStyle/>
          <a:p>
            <a:pPr lvl="0"/>
            <a:r>
              <a:rPr lang="en-US" altLang="zh-CN" dirty="0"/>
              <a:t>Edit Master text styles</a:t>
            </a:r>
            <a:endParaRPr lang="en-US" altLang="zh-CN" dirty="0"/>
          </a:p>
          <a:p>
            <a:pPr lvl="1"/>
            <a:r>
              <a:rPr lang="en-US" altLang="zh-CN" dirty="0"/>
              <a:t>Second level</a:t>
            </a:r>
            <a:endParaRPr lang="en-US" altLang="zh-CN" dirty="0"/>
          </a:p>
          <a:p>
            <a:pPr lvl="2"/>
            <a:r>
              <a:rPr lang="en-US" altLang="zh-CN" dirty="0"/>
              <a:t>Third level</a:t>
            </a:r>
            <a:endParaRPr lang="en-US" altLang="zh-CN" dirty="0"/>
          </a:p>
          <a:p>
            <a:pPr lvl="3"/>
            <a:r>
              <a:rPr lang="en-US" altLang="zh-CN" dirty="0"/>
              <a:t>Fourth level</a:t>
            </a:r>
            <a:endParaRPr lang="en-US" altLang="zh-CN" dirty="0"/>
          </a:p>
          <a:p>
            <a:pPr lvl="4"/>
            <a:r>
              <a:rPr lang="en-US" altLang="zh-CN" dirty="0"/>
              <a:t>Fifth level</a:t>
            </a:r>
            <a:endParaRPr lang="zh-CN" altLang="en-US" dirty="0"/>
          </a:p>
        </p:txBody>
      </p:sp>
      <p:sp>
        <p:nvSpPr>
          <p:cNvPr id="3" name="日期占位符 2"/>
          <p:cNvSpPr>
            <a:spLocks noGrp="1"/>
          </p:cNvSpPr>
          <p:nvPr>
            <p:ph type="dt" sz="half" idx="14"/>
          </p:nvPr>
        </p:nvSpPr>
        <p:spPr/>
        <p:txBody>
          <a:bodyPr/>
          <a:lstStyle/>
          <a:p>
            <a:fld id="{6489D9C7-5DC6-4263-87FF-7C99F6FB63C3}" type="datetime1">
              <a:rPr lang="zh-CN" altLang="en-US" smtClean="0"/>
            </a:fld>
            <a:endParaRPr lang="zh-CN" altLang="en-US"/>
          </a:p>
        </p:txBody>
      </p:sp>
      <p:sp>
        <p:nvSpPr>
          <p:cNvPr id="5" name="页脚占位符 4"/>
          <p:cNvSpPr>
            <a:spLocks noGrp="1"/>
          </p:cNvSpPr>
          <p:nvPr>
            <p:ph type="ftr" sz="quarter" idx="15"/>
          </p:nvPr>
        </p:nvSpPr>
        <p:spPr/>
        <p:txBody>
          <a:bodyPr/>
          <a:lstStyle/>
          <a:p>
            <a:r>
              <a:rPr lang="en-US" altLang="zh-CN"/>
              <a:t>www.islide.cc</a:t>
            </a:r>
            <a:endParaRPr lang="zh-CN" altLang="en-US" dirty="0"/>
          </a:p>
        </p:txBody>
      </p:sp>
      <p:sp>
        <p:nvSpPr>
          <p:cNvPr id="9" name="灯片编号占位符 8"/>
          <p:cNvSpPr>
            <a:spLocks noGrp="1"/>
          </p:cNvSpPr>
          <p:nvPr>
            <p:ph type="sldNum" sz="quarter" idx="16"/>
          </p:nvPr>
        </p:nvSpPr>
        <p:spPr/>
        <p:txBody>
          <a:bodyPr/>
          <a:lstStyle/>
          <a:p>
            <a:fld id="{5DD3DB80-B894-403A-B48E-6FDC1A72010E}"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仅标题页">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Click to edit Master title style</a:t>
            </a:r>
            <a:endParaRPr lang="zh-CN" altLang="en-US" dirty="0"/>
          </a:p>
        </p:txBody>
      </p:sp>
      <p:sp>
        <p:nvSpPr>
          <p:cNvPr id="6" name="日期占位符 5"/>
          <p:cNvSpPr>
            <a:spLocks noGrp="1"/>
          </p:cNvSpPr>
          <p:nvPr>
            <p:ph type="dt" sz="half" idx="10"/>
          </p:nvPr>
        </p:nvSpPr>
        <p:spPr/>
        <p:txBody>
          <a:bodyPr/>
          <a:lstStyle/>
          <a:p>
            <a:fld id="{6489D9C7-5DC6-4263-87FF-7C99F6FB63C3}" type="datetime1">
              <a:rPr lang="zh-CN" altLang="en-US" smtClean="0"/>
            </a:fld>
            <a:endParaRPr lang="zh-CN" altLang="en-US"/>
          </a:p>
        </p:txBody>
      </p:sp>
      <p:sp>
        <p:nvSpPr>
          <p:cNvPr id="7" name="页脚占位符 6"/>
          <p:cNvSpPr>
            <a:spLocks noGrp="1"/>
          </p:cNvSpPr>
          <p:nvPr>
            <p:ph type="ftr" sz="quarter" idx="11"/>
          </p:nvPr>
        </p:nvSpPr>
        <p:spPr/>
        <p:txBody>
          <a:bodyPr/>
          <a:lstStyle/>
          <a:p>
            <a:r>
              <a:rPr lang="en-US" altLang="zh-CN"/>
              <a:t>www.islide.cc</a:t>
            </a:r>
            <a:endParaRPr lang="zh-CN" altLang="en-US" dirty="0"/>
          </a:p>
        </p:txBody>
      </p:sp>
      <p:sp>
        <p:nvSpPr>
          <p:cNvPr id="8" name="灯片编号占位符 7"/>
          <p:cNvSpPr>
            <a:spLocks noGrp="1"/>
          </p:cNvSpPr>
          <p:nvPr>
            <p:ph type="sldNum" sz="quarter" idx="12"/>
          </p:nvPr>
        </p:nvSpPr>
        <p:spPr/>
        <p:txBody>
          <a:bodyPr/>
          <a:lstStyle/>
          <a:p>
            <a:fld id="{5DD3DB80-B894-403A-B48E-6FDC1A72010E}" type="slidenum">
              <a:rPr lang="zh-CN" altLang="en-US" smtClean="0"/>
            </a:fld>
            <a:endParaRPr lang="zh-CN" altLang="en-US"/>
          </a:p>
        </p:txBody>
      </p:sp>
      <p:sp>
        <p:nvSpPr>
          <p:cNvPr id="3" name="文本框 2"/>
          <p:cNvSpPr txBox="1"/>
          <p:nvPr userDrawn="1"/>
        </p:nvSpPr>
        <p:spPr>
          <a:xfrm>
            <a:off x="10175875" y="84455"/>
            <a:ext cx="2089785" cy="368300"/>
          </a:xfrm>
          <a:prstGeom prst="rect">
            <a:avLst/>
          </a:prstGeom>
          <a:noFill/>
        </p:spPr>
        <p:txBody>
          <a:bodyPr wrap="square" rtlCol="0">
            <a:spAutoFit/>
          </a:bodyPr>
          <a:p>
            <a:r>
              <a:rPr lang="zh-CN" altLang="en-US">
                <a:latin typeface="华文行楷" panose="02010800040101010101" charset="-122"/>
                <a:ea typeface="华文行楷" panose="02010800040101010101" charset="-122"/>
              </a:rPr>
              <a:t>北京航空航天大学</a:t>
            </a:r>
            <a:endParaRPr lang="zh-CN" altLang="en-US">
              <a:latin typeface="华文行楷" panose="02010800040101010101" charset="-122"/>
              <a:ea typeface="华文行楷" panose="02010800040101010101" charset="-122"/>
            </a:endParaRPr>
          </a:p>
        </p:txBody>
      </p:sp>
      <p:pic>
        <p:nvPicPr>
          <p:cNvPr id="4" name="图片 3" descr="C:/Users/DELL/AppData/Local/Temp/kaimatting/20201215151733/output_aiMatting_20201215151736.pngoutput_aiMatting_20201215151736"/>
          <p:cNvPicPr>
            <a:picLocks noChangeAspect="1"/>
          </p:cNvPicPr>
          <p:nvPr userDrawn="1"/>
        </p:nvPicPr>
        <p:blipFill>
          <a:blip r:embed="rId2"/>
          <a:stretch>
            <a:fillRect/>
          </a:stretch>
        </p:blipFill>
        <p:spPr>
          <a:xfrm>
            <a:off x="9783445" y="72390"/>
            <a:ext cx="392430" cy="39243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showMasterSp="0" userDrawn="1">
  <p:cSld name="空白页">
    <p:spTree>
      <p:nvGrpSpPr>
        <p:cNvPr id="1" name=""/>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1_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en-US" altLang="zh-CN" dirty="0"/>
              <a:t>Click to edit Master title style</a:t>
            </a:r>
            <a:endParaRPr lang="zh-CN" altLang="en-US" dirty="0"/>
          </a:p>
        </p:txBody>
      </p:sp>
      <p:sp>
        <p:nvSpPr>
          <p:cNvPr id="3" name="日期占位符 2"/>
          <p:cNvSpPr>
            <a:spLocks noGrp="1"/>
          </p:cNvSpPr>
          <p:nvPr>
            <p:ph type="dt" sz="half" idx="10"/>
          </p:nvPr>
        </p:nvSpPr>
        <p:spPr/>
        <p:txBody>
          <a:bodyPr/>
          <a:lstStyle/>
          <a:p>
            <a:fld id="{6489D9C7-5DC6-4263-87FF-7C99F6FB63C3}" type="datetime1">
              <a:rPr lang="zh-CN" altLang="en-US" smtClean="0"/>
            </a:fld>
            <a:endParaRPr lang="zh-CN" altLang="en-US"/>
          </a:p>
        </p:txBody>
      </p:sp>
      <p:sp>
        <p:nvSpPr>
          <p:cNvPr id="4" name="页脚占位符 3"/>
          <p:cNvSpPr>
            <a:spLocks noGrp="1"/>
          </p:cNvSpPr>
          <p:nvPr>
            <p:ph type="ftr" sz="quarter" idx="11"/>
          </p:nvPr>
        </p:nvSpPr>
        <p:spPr/>
        <p:txBody>
          <a:bodyPr/>
          <a:lstStyle/>
          <a:p>
            <a:r>
              <a:rPr lang="en-US" altLang="zh-CN"/>
              <a:t>www.islide.cc</a:t>
            </a:r>
            <a:endParaRPr lang="zh-CN" altLang="en-US" dirty="0"/>
          </a:p>
        </p:txBody>
      </p:sp>
      <p:sp>
        <p:nvSpPr>
          <p:cNvPr id="5" name="灯片编号占位符 4"/>
          <p:cNvSpPr>
            <a:spLocks noGrp="1"/>
          </p:cNvSpPr>
          <p:nvPr>
            <p:ph type="sldNum" sz="quarter" idx="12"/>
          </p:nvPr>
        </p:nvSpPr>
        <p:spPr/>
        <p:txBody>
          <a:bodyPr/>
          <a:lstStyle/>
          <a:p>
            <a:fld id="{5DD3DB80-B894-403A-B48E-6FDC1A72010E}" type="slidenum">
              <a:rPr lang="zh-CN" altLang="en-US" smtClean="0"/>
            </a:fld>
            <a:endParaRPr lang="zh-CN" altLang="en-US"/>
          </a:p>
        </p:txBody>
      </p:sp>
      <p:sp>
        <p:nvSpPr>
          <p:cNvPr id="77" name="文本框 76"/>
          <p:cNvSpPr txBox="1"/>
          <p:nvPr userDrawn="1"/>
        </p:nvSpPr>
        <p:spPr>
          <a:xfrm>
            <a:off x="10175875" y="84455"/>
            <a:ext cx="2089785" cy="368300"/>
          </a:xfrm>
          <a:prstGeom prst="rect">
            <a:avLst/>
          </a:prstGeom>
          <a:noFill/>
        </p:spPr>
        <p:txBody>
          <a:bodyPr wrap="square" rtlCol="0">
            <a:spAutoFit/>
          </a:bodyPr>
          <a:p>
            <a:r>
              <a:rPr lang="zh-CN" altLang="en-US">
                <a:latin typeface="华文行楷" panose="02010800040101010101" charset="-122"/>
                <a:ea typeface="华文行楷" panose="02010800040101010101" charset="-122"/>
              </a:rPr>
              <a:t>北京航空航天大学</a:t>
            </a:r>
            <a:endParaRPr lang="zh-CN" altLang="en-US">
              <a:latin typeface="华文行楷" panose="02010800040101010101" charset="-122"/>
              <a:ea typeface="华文行楷" panose="02010800040101010101" charset="-122"/>
            </a:endParaRPr>
          </a:p>
        </p:txBody>
      </p:sp>
      <p:pic>
        <p:nvPicPr>
          <p:cNvPr id="6" name="图片 5" descr="C:/Users/DELL/AppData/Local/Temp/kaimatting/20201215151733/output_aiMatting_20201215151736.pngoutput_aiMatting_20201215151736"/>
          <p:cNvPicPr>
            <a:picLocks noChangeAspect="1"/>
          </p:cNvPicPr>
          <p:nvPr userDrawn="1"/>
        </p:nvPicPr>
        <p:blipFill>
          <a:blip r:embed="rId2"/>
          <a:stretch>
            <a:fillRect/>
          </a:stretch>
        </p:blipFill>
        <p:spPr>
          <a:xfrm>
            <a:off x="9783445" y="72390"/>
            <a:ext cx="392430" cy="39243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showMasterSp="0">
  <p:cSld name="空白">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showMasterSp="0" userDrawn="1">
  <p:cSld name="末尾幻灯片">
    <p:spTree>
      <p:nvGrpSpPr>
        <p:cNvPr id="1" name=""/>
        <p:cNvGrpSpPr/>
        <p:nvPr/>
      </p:nvGrpSpPr>
      <p:grpSpPr>
        <a:xfrm>
          <a:off x="0" y="0"/>
          <a:ext cx="0" cy="0"/>
          <a:chOff x="0" y="0"/>
          <a:chExt cx="0" cy="0"/>
        </a:xfrm>
      </p:grpSpPr>
      <p:pic>
        <p:nvPicPr>
          <p:cNvPr id="9" name="图片 8"/>
          <p:cNvPicPr>
            <a:picLocks noChangeAspect="1"/>
          </p:cNvPicPr>
          <p:nvPr userDrawn="1"/>
        </p:nvPicPr>
        <p:blipFill rotWithShape="1">
          <a:blip r:embed="rId2"/>
          <a:srcRect l="37850" t="691" b="691"/>
          <a:stretch>
            <a:fillRect/>
          </a:stretch>
        </p:blipFill>
        <p:spPr>
          <a:xfrm rot="16200000">
            <a:off x="3257309" y="-2076691"/>
            <a:ext cx="5677382" cy="12192000"/>
          </a:xfrm>
          <a:prstGeom prst="rect">
            <a:avLst/>
          </a:prstGeom>
        </p:spPr>
      </p:pic>
      <p:sp>
        <p:nvSpPr>
          <p:cNvPr id="13" name="标题 1"/>
          <p:cNvSpPr>
            <a:spLocks noGrp="1"/>
          </p:cNvSpPr>
          <p:nvPr userDrawn="1">
            <p:ph type="ctrTitle" hasCustomPrompt="1"/>
          </p:nvPr>
        </p:nvSpPr>
        <p:spPr>
          <a:xfrm>
            <a:off x="5106652" y="2091256"/>
            <a:ext cx="4482645" cy="1243498"/>
          </a:xfrm>
        </p:spPr>
        <p:txBody>
          <a:bodyPr lIns="90000" rIns="90000" anchor="b">
            <a:normAutofit/>
          </a:bodyPr>
          <a:lstStyle>
            <a:lvl1pPr marL="0" indent="0" algn="l">
              <a:buFont typeface="Arial" panose="020B0604020202020204" pitchFamily="34" charset="0"/>
              <a:buNone/>
              <a:defRPr sz="3200">
                <a:solidFill>
                  <a:schemeClr val="tx1"/>
                </a:solidFill>
              </a:defRPr>
            </a:lvl1pPr>
          </a:lstStyle>
          <a:p>
            <a:r>
              <a:rPr lang="en-US" altLang="zh-CN" dirty="0"/>
              <a:t>Conclusion</a:t>
            </a:r>
            <a:endParaRPr lang="zh-CN" altLang="en-US" dirty="0"/>
          </a:p>
        </p:txBody>
      </p:sp>
      <p:sp>
        <p:nvSpPr>
          <p:cNvPr id="14" name="文本占位符 62"/>
          <p:cNvSpPr>
            <a:spLocks noGrp="1"/>
          </p:cNvSpPr>
          <p:nvPr>
            <p:ph type="body" sz="quarter" idx="17" hasCustomPrompt="1"/>
          </p:nvPr>
        </p:nvSpPr>
        <p:spPr>
          <a:xfrm>
            <a:off x="5106652" y="3578982"/>
            <a:ext cx="4482645" cy="310871"/>
          </a:xfrm>
        </p:spPr>
        <p:txBody>
          <a:bodyPr vert="horz" lIns="90000" tIns="45720" rIns="90000" bIns="45720" rtlCol="0" anchor="b">
            <a:normAutofit/>
          </a:bodyPr>
          <a:lstStyle>
            <a:lvl1pPr marL="0" indent="0" algn="l">
              <a:buNone/>
              <a:defRPr lang="zh-CN" altLang="en-US" sz="1400" smtClean="0">
                <a:solidFill>
                  <a:schemeClr val="tx1"/>
                </a:solidFill>
              </a:defRPr>
            </a:lvl1pPr>
            <a:lvl2pPr>
              <a:defRPr lang="zh-CN" altLang="en-US" sz="2000" smtClean="0"/>
            </a:lvl2pPr>
            <a:lvl3pPr>
              <a:defRPr lang="zh-CN" altLang="en-US" sz="1800" smtClean="0"/>
            </a:lvl3pPr>
            <a:lvl4pPr>
              <a:defRPr lang="zh-CN" altLang="en-US" sz="1600" smtClean="0"/>
            </a:lvl4pPr>
            <a:lvl5pPr>
              <a:defRPr lang="zh-CN" altLang="en-US" sz="1600"/>
            </a:lvl5pPr>
          </a:lstStyle>
          <a:p>
            <a:pPr lvl="0"/>
            <a:r>
              <a:rPr lang="en-US" altLang="zh-CN" dirty="0"/>
              <a:t>Signature</a:t>
            </a:r>
            <a:endParaRPr lang="en-US" altLang="zh-CN" dirty="0"/>
          </a:p>
        </p:txBody>
      </p:sp>
      <p:sp>
        <p:nvSpPr>
          <p:cNvPr id="15" name="文本占位符 62"/>
          <p:cNvSpPr>
            <a:spLocks noGrp="1"/>
          </p:cNvSpPr>
          <p:nvPr>
            <p:ph type="body" sz="quarter" idx="18" hasCustomPrompt="1"/>
          </p:nvPr>
        </p:nvSpPr>
        <p:spPr>
          <a:xfrm>
            <a:off x="5106652" y="3894616"/>
            <a:ext cx="4482645" cy="310871"/>
          </a:xfrm>
        </p:spPr>
        <p:txBody>
          <a:bodyPr vert="horz" lIns="90000" tIns="45720" rIns="90000" bIns="45720" rtlCol="0">
            <a:normAutofit/>
          </a:bodyPr>
          <a:lstStyle>
            <a:lvl1pPr marL="0" indent="0" algn="l">
              <a:buNone/>
              <a:defRPr lang="zh-CN" altLang="en-US" sz="1400" smtClean="0">
                <a:solidFill>
                  <a:schemeClr val="tx1"/>
                </a:solidFill>
              </a:defRPr>
            </a:lvl1pPr>
            <a:lvl2pPr>
              <a:defRPr lang="zh-CN" altLang="en-US" sz="2000" smtClean="0"/>
            </a:lvl2pPr>
            <a:lvl3pPr>
              <a:defRPr lang="zh-CN" altLang="en-US" sz="1800" smtClean="0"/>
            </a:lvl3pPr>
            <a:lvl4pPr>
              <a:defRPr lang="zh-CN" altLang="en-US" sz="1600" smtClean="0"/>
            </a:lvl4pPr>
            <a:lvl5pPr>
              <a:defRPr lang="zh-CN" altLang="en-US" sz="1600"/>
            </a:lvl5pPr>
          </a:lstStyle>
          <a:p>
            <a:pPr marL="228600" marR="0" lvl="0" indent="-228600" fontAlgn="auto">
              <a:spcAft>
                <a:spcPts val="0"/>
              </a:spcAft>
              <a:buClrTx/>
              <a:buSzTx/>
            </a:pPr>
            <a:r>
              <a:rPr lang="en-US" altLang="zh-CN" dirty="0"/>
              <a:t>Data</a:t>
            </a:r>
            <a:endParaRPr lang="en-US" altLang="zh-CN" dirty="0"/>
          </a:p>
        </p:txBody>
      </p:sp>
      <p:cxnSp>
        <p:nvCxnSpPr>
          <p:cNvPr id="1130" name="直接连接符 1129"/>
          <p:cNvCxnSpPr/>
          <p:nvPr userDrawn="1"/>
        </p:nvCxnSpPr>
        <p:spPr>
          <a:xfrm>
            <a:off x="5106652" y="3445683"/>
            <a:ext cx="4482645"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98" name="直接连接符 97"/>
          <p:cNvCxnSpPr/>
          <p:nvPr userDrawn="1"/>
        </p:nvCxnSpPr>
        <p:spPr>
          <a:xfrm>
            <a:off x="5106652" y="4338786"/>
            <a:ext cx="4482645"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9" Type="http://schemas.openxmlformats.org/officeDocument/2006/relationships/theme" Target="../theme/theme1.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69924" y="1"/>
            <a:ext cx="10850563" cy="1028699"/>
          </a:xfrm>
          <a:prstGeom prst="rect">
            <a:avLst/>
          </a:prstGeom>
        </p:spPr>
        <p:txBody>
          <a:bodyPr vert="horz" lIns="91440" tIns="45720" rIns="91440" bIns="45720" rtlCol="0" anchor="b">
            <a:normAutofit/>
          </a:bodyPr>
          <a:lstStyle/>
          <a:p>
            <a:r>
              <a:rPr lang="en-US" altLang="zh-CN" dirty="0"/>
              <a:t>Click to edit Master title style</a:t>
            </a:r>
            <a:endParaRPr lang="zh-CN" altLang="en-US" dirty="0"/>
          </a:p>
        </p:txBody>
      </p:sp>
      <p:sp>
        <p:nvSpPr>
          <p:cNvPr id="3" name="文本占位符 2"/>
          <p:cNvSpPr>
            <a:spLocks noGrp="1"/>
          </p:cNvSpPr>
          <p:nvPr>
            <p:ph type="body" idx="1"/>
          </p:nvPr>
        </p:nvSpPr>
        <p:spPr>
          <a:xfrm>
            <a:off x="669924" y="1123950"/>
            <a:ext cx="10850563" cy="5019675"/>
          </a:xfrm>
          <a:prstGeom prst="rect">
            <a:avLst/>
          </a:prstGeom>
        </p:spPr>
        <p:txBody>
          <a:bodyPr vert="horz" lIns="91440" tIns="45720" rIns="91440" bIns="45720" rtlCol="0">
            <a:normAutofit/>
          </a:bodyPr>
          <a:lstStyle/>
          <a:p>
            <a:pPr lvl="0"/>
            <a:r>
              <a:rPr lang="en-US" altLang="zh-CN" dirty="0"/>
              <a:t>Edit Master text styles</a:t>
            </a:r>
            <a:endParaRPr lang="en-US" altLang="zh-CN" dirty="0"/>
          </a:p>
          <a:p>
            <a:pPr lvl="1"/>
            <a:r>
              <a:rPr lang="en-US" altLang="zh-CN" dirty="0"/>
              <a:t>Second level</a:t>
            </a:r>
            <a:endParaRPr lang="en-US" altLang="zh-CN" dirty="0"/>
          </a:p>
          <a:p>
            <a:pPr lvl="2"/>
            <a:r>
              <a:rPr lang="en-US" altLang="zh-CN" dirty="0"/>
              <a:t>Third level</a:t>
            </a:r>
            <a:endParaRPr lang="en-US" altLang="zh-CN" dirty="0"/>
          </a:p>
          <a:p>
            <a:pPr lvl="3"/>
            <a:r>
              <a:rPr lang="en-US" altLang="zh-CN" dirty="0"/>
              <a:t>Fourth level</a:t>
            </a:r>
            <a:endParaRPr lang="en-US" altLang="zh-CN" dirty="0"/>
          </a:p>
          <a:p>
            <a:pPr lvl="4"/>
            <a:r>
              <a:rPr lang="en-US" altLang="zh-CN" dirty="0"/>
              <a:t>Fifth level</a:t>
            </a:r>
            <a:endParaRPr lang="zh-CN" altLang="en-US" dirty="0"/>
          </a:p>
        </p:txBody>
      </p:sp>
      <p:sp>
        <p:nvSpPr>
          <p:cNvPr id="4" name="日期占位符 3"/>
          <p:cNvSpPr>
            <a:spLocks noGrp="1"/>
          </p:cNvSpPr>
          <p:nvPr>
            <p:ph type="dt" sz="half" idx="2"/>
          </p:nvPr>
        </p:nvSpPr>
        <p:spPr>
          <a:xfrm>
            <a:off x="5401732" y="6240463"/>
            <a:ext cx="1388536" cy="206381"/>
          </a:xfrm>
          <a:prstGeom prst="rect">
            <a:avLst/>
          </a:prstGeom>
        </p:spPr>
        <p:txBody>
          <a:bodyPr vert="horz" lIns="91440" tIns="45720" rIns="91440" bIns="45720" rtlCol="0" anchor="ctr"/>
          <a:lstStyle>
            <a:lvl1pPr algn="ctr">
              <a:defRPr sz="1000">
                <a:solidFill>
                  <a:schemeClr val="tx1">
                    <a:lumMod val="50000"/>
                    <a:lumOff val="50000"/>
                  </a:schemeClr>
                </a:solidFill>
              </a:defRPr>
            </a:lvl1pPr>
          </a:lstStyle>
          <a:p>
            <a:fld id="{6489D9C7-5DC6-4263-87FF-7C99F6FB63C3}" type="datetime1">
              <a:rPr lang="zh-CN" altLang="en-US" smtClean="0"/>
            </a:fld>
            <a:endParaRPr lang="zh-CN" altLang="en-US"/>
          </a:p>
        </p:txBody>
      </p:sp>
      <p:sp>
        <p:nvSpPr>
          <p:cNvPr id="5" name="页脚占位符 4"/>
          <p:cNvSpPr>
            <a:spLocks noGrp="1"/>
          </p:cNvSpPr>
          <p:nvPr>
            <p:ph type="ftr" sz="quarter" idx="3"/>
          </p:nvPr>
        </p:nvSpPr>
        <p:spPr>
          <a:xfrm>
            <a:off x="669924" y="6240463"/>
            <a:ext cx="4140201" cy="206381"/>
          </a:xfrm>
          <a:prstGeom prst="rect">
            <a:avLst/>
          </a:prstGeom>
        </p:spPr>
        <p:txBody>
          <a:bodyPr vert="horz" lIns="91440" tIns="45720" rIns="91440" bIns="45720" rtlCol="0" anchor="ctr"/>
          <a:lstStyle>
            <a:lvl1pPr algn="l">
              <a:defRPr sz="1000">
                <a:solidFill>
                  <a:schemeClr val="tx1">
                    <a:lumMod val="50000"/>
                    <a:lumOff val="50000"/>
                  </a:schemeClr>
                </a:solidFill>
              </a:defRPr>
            </a:lvl1pPr>
          </a:lstStyle>
          <a:p>
            <a:r>
              <a:rPr lang="en-US" altLang="zh-CN" dirty="0"/>
              <a:t>www.islide.cc</a:t>
            </a:r>
            <a:endParaRPr lang="zh-CN" altLang="en-US" dirty="0"/>
          </a:p>
        </p:txBody>
      </p:sp>
      <p:sp>
        <p:nvSpPr>
          <p:cNvPr id="6" name="灯片编号占位符 5"/>
          <p:cNvSpPr>
            <a:spLocks noGrp="1"/>
          </p:cNvSpPr>
          <p:nvPr>
            <p:ph type="sldNum" sz="quarter" idx="4"/>
          </p:nvPr>
        </p:nvSpPr>
        <p:spPr>
          <a:xfrm>
            <a:off x="8610599" y="6240463"/>
            <a:ext cx="2909888" cy="206381"/>
          </a:xfrm>
          <a:prstGeom prst="rect">
            <a:avLst/>
          </a:prstGeom>
        </p:spPr>
        <p:txBody>
          <a:bodyPr vert="horz" lIns="91440" tIns="45720" rIns="91440" bIns="45720" rtlCol="0" anchor="ctr"/>
          <a:lstStyle>
            <a:lvl1pPr algn="r">
              <a:defRPr sz="1000">
                <a:solidFill>
                  <a:schemeClr val="tx1">
                    <a:lumMod val="50000"/>
                    <a:lumOff val="50000"/>
                  </a:schemeClr>
                </a:solidFill>
              </a:defRPr>
            </a:lvl1pPr>
          </a:lstStyle>
          <a:p>
            <a:fld id="{5DD3DB80-B894-403A-B48E-6FDC1A72010E}" type="slidenum">
              <a:rPr lang="zh-CN" altLang="en-US" smtClean="0"/>
            </a:fld>
            <a:endParaRPr lang="zh-CN" altLang="en-US"/>
          </a:p>
        </p:txBody>
      </p:sp>
      <p:cxnSp>
        <p:nvCxnSpPr>
          <p:cNvPr id="8" name="直接连接符 7"/>
          <p:cNvCxnSpPr/>
          <p:nvPr userDrawn="1"/>
        </p:nvCxnSpPr>
        <p:spPr>
          <a:xfrm>
            <a:off x="669924" y="6240463"/>
            <a:ext cx="10850564"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Lst>
  <p:hf hdr="0" dt="0"/>
  <p:txStyles>
    <p:titleStyle>
      <a:lvl1pPr algn="l" defTabSz="914400" rtl="0" eaLnBrk="1" latinLnBrk="0" hangingPunct="1">
        <a:lnSpc>
          <a:spcPct val="90000"/>
        </a:lnSpc>
        <a:spcBef>
          <a:spcPct val="0"/>
        </a:spcBef>
        <a:buNone/>
        <a:defRPr sz="28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hemeOverride" Target="../theme/themeOverride1.xml"/><Relationship Id="rId1" Type="http://schemas.openxmlformats.org/officeDocument/2006/relationships/image" Target="../media/image5.pn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8.png"/><Relationship Id="rId1" Type="http://schemas.openxmlformats.org/officeDocument/2006/relationships/image" Target="../media/image7.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11.png"/><Relationship Id="rId1"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13.png"/><Relationship Id="rId1" Type="http://schemas.openxmlformats.org/officeDocument/2006/relationships/image" Target="../media/image12.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466340" y="2077085"/>
            <a:ext cx="7185025" cy="1374775"/>
          </a:xfrm>
        </p:spPr>
        <p:txBody>
          <a:bodyPr>
            <a:normAutofit/>
          </a:bodyPr>
          <a:lstStyle/>
          <a:p>
            <a:pPr algn="l"/>
            <a:r>
              <a:rPr lang="zh-CN" altLang="en-US"/>
              <a:t>《</a:t>
            </a:r>
            <a:r>
              <a:rPr lang="en-US" altLang="zh-CN"/>
              <a:t>Black-Box Prompt Optimization:Aligning Large Language Models without Model Training</a:t>
            </a:r>
            <a:r>
              <a:rPr lang="zh-CN" altLang="en-US"/>
              <a:t>》</a:t>
            </a:r>
            <a:br>
              <a:rPr lang="zh-CN" altLang="en-US"/>
            </a:br>
            <a:r>
              <a:rPr lang="en-US" altLang="zh-CN"/>
              <a:t>                                                </a:t>
            </a:r>
            <a:r>
              <a:rPr lang="zh-CN" altLang="en-US"/>
              <a:t>Tsinghua University</a:t>
            </a:r>
            <a:endParaRPr lang="zh-CN" altLang="en-US"/>
          </a:p>
        </p:txBody>
      </p:sp>
      <p:sp>
        <p:nvSpPr>
          <p:cNvPr id="4" name="文本框 3"/>
          <p:cNvSpPr txBox="1"/>
          <p:nvPr/>
        </p:nvSpPr>
        <p:spPr>
          <a:xfrm>
            <a:off x="1165225" y="2641320"/>
            <a:ext cx="1023516" cy="889909"/>
          </a:xfrm>
          <a:prstGeom prst="rect">
            <a:avLst/>
          </a:prstGeom>
          <a:noFill/>
          <a:ln w="117475">
            <a:noFill/>
          </a:ln>
        </p:spPr>
        <p:txBody>
          <a:bodyPr wrap="none" rtlCol="0">
            <a:prstTxWarp prst="textPlain">
              <a:avLst/>
            </a:prstTxWarp>
            <a:spAutoFit/>
          </a:bodyPr>
          <a:lstStyle/>
          <a:p>
            <a:r>
              <a:rPr lang="en-US" altLang="zh-CN" spc="100" dirty="0">
                <a:solidFill>
                  <a:schemeClr val="accent1"/>
                </a:solidFill>
                <a:latin typeface="Impact" panose="020B0806030902050204" pitchFamily="34" charset="0"/>
                <a:cs typeface="Arial" panose="020B0604020202020204" pitchFamily="34" charset="0"/>
              </a:rPr>
              <a:t>/01</a:t>
            </a:r>
            <a:endParaRPr lang="zh-CN" altLang="en-US" spc="100" dirty="0">
              <a:solidFill>
                <a:schemeClr val="accent1"/>
              </a:solidFill>
              <a:latin typeface="Impact" panose="020B0806030902050204" pitchFamily="34" charset="0"/>
              <a:cs typeface="Arial" panose="020B0604020202020204" pitchFamily="34" charset="0"/>
            </a:endParaRPr>
          </a:p>
        </p:txBody>
      </p:sp>
      <p:pic>
        <p:nvPicPr>
          <p:cNvPr id="6" name="图片 5" descr="logo"/>
          <p:cNvPicPr>
            <a:picLocks noChangeAspect="1"/>
          </p:cNvPicPr>
          <p:nvPr/>
        </p:nvPicPr>
        <p:blipFill>
          <a:blip r:embed="rId1"/>
          <a:srcRect r="25363"/>
          <a:stretch>
            <a:fillRect/>
          </a:stretch>
        </p:blipFill>
        <p:spPr>
          <a:xfrm>
            <a:off x="10210165" y="0"/>
            <a:ext cx="1874520" cy="5588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总结讨论</a:t>
            </a:r>
            <a:endParaRPr lang="zh-CN" altLang="en-US" dirty="0"/>
          </a:p>
        </p:txBody>
      </p:sp>
      <mc:AlternateContent xmlns:mc="http://schemas.openxmlformats.org/markup-compatibility/2006">
        <mc:Choice xmlns:a14="http://schemas.microsoft.com/office/drawing/2010/main" Requires="a14">
          <p:sp>
            <p:nvSpPr>
              <p:cNvPr id="3" name="文本框 2"/>
              <p:cNvSpPr txBox="1"/>
              <p:nvPr/>
            </p:nvSpPr>
            <p:spPr>
              <a:xfrm>
                <a:off x="1405255" y="1965325"/>
                <a:ext cx="9382125" cy="3184525"/>
              </a:xfrm>
              <a:prstGeom prst="rect">
                <a:avLst/>
              </a:prstGeom>
              <a:noFill/>
            </p:spPr>
            <p:txBody>
              <a:bodyPr wrap="square" rtlCol="0">
                <a:spAutoFit/>
              </a:bodyPr>
              <a:p>
                <a:pPr algn="l"/>
                <a:r>
                  <a:rPr lang="zh-CN" altLang="en-US">
                    <a:sym typeface="+mn-ea"/>
                  </a:rPr>
                  <a:t>关键是用了一种方法从</a:t>
                </a:r>
                <a:r>
                  <a:rPr lang="zh-CN" altLang="en-US">
                    <a:sym typeface="+mn-ea"/>
                  </a:rPr>
                  <a:t>(</a:t>
                </a:r>
                <a14:m>
                  <m:oMath xmlns:m="http://schemas.openxmlformats.org/officeDocument/2006/math">
                    <m:sSub>
                      <m:sSubPr>
                        <m:ctrlPr>
                          <a:rPr lang="en-US" altLang="zh-CN" i="1">
                            <a:latin typeface="DejaVu Math TeX Gyre" panose="02000503000000000000" charset="0"/>
                            <a:cs typeface="DejaVu Math TeX Gyre" panose="02000503000000000000" charset="0"/>
                          </a:rPr>
                        </m:ctrlPr>
                      </m:sSubPr>
                      <m:e>
                        <m:r>
                          <a:rPr lang="en-US" altLang="zh-CN" i="1">
                            <a:latin typeface="DejaVu Math TeX Gyre" panose="02000503000000000000" charset="0"/>
                            <a:cs typeface="DejaVu Math TeX Gyre" panose="02000503000000000000" charset="0"/>
                          </a:rPr>
                          <m:t>𝑋</m:t>
                        </m:r>
                      </m:e>
                      <m:sub>
                        <m:r>
                          <a:rPr lang="en-US" altLang="zh-CN" i="1">
                            <a:latin typeface="DejaVu Math TeX Gyre" panose="02000503000000000000" charset="0"/>
                            <a:cs typeface="DejaVu Math TeX Gyre" panose="02000503000000000000" charset="0"/>
                          </a:rPr>
                          <m:t>𝑢𝑠𝑒𝑟</m:t>
                        </m:r>
                      </m:sub>
                    </m:sSub>
                    <m:r>
                      <a:rPr lang="en-US" altLang="zh-CN" i="1">
                        <a:latin typeface="DejaVu Math TeX Gyre" panose="02000503000000000000" charset="0"/>
                        <a:cs typeface="DejaVu Math TeX Gyre" panose="02000503000000000000" charset="0"/>
                      </a:rPr>
                      <m:t>,</m:t>
                    </m:r>
                    <m:sSub>
                      <m:sSubPr>
                        <m:ctrlPr>
                          <a:rPr lang="en-US" altLang="zh-CN" i="1">
                            <a:latin typeface="DejaVu Math TeX Gyre" panose="02000503000000000000" charset="0"/>
                            <a:cs typeface="DejaVu Math TeX Gyre" panose="02000503000000000000" charset="0"/>
                          </a:rPr>
                        </m:ctrlPr>
                      </m:sSubPr>
                      <m:e>
                        <m:r>
                          <a:rPr lang="en-US" altLang="zh-CN" i="1">
                            <a:latin typeface="DejaVu Math TeX Gyre" panose="02000503000000000000" charset="0"/>
                            <a:cs typeface="DejaVu Math TeX Gyre" panose="02000503000000000000" charset="0"/>
                          </a:rPr>
                          <m:t>𝑌</m:t>
                        </m:r>
                      </m:e>
                      <m:sub>
                        <m:r>
                          <a:rPr lang="en-US" altLang="zh-CN" i="1">
                            <a:latin typeface="DejaVu Math TeX Gyre" panose="02000503000000000000" charset="0"/>
                            <a:cs typeface="DejaVu Math TeX Gyre" panose="02000503000000000000" charset="0"/>
                          </a:rPr>
                          <m:t>𝑔𝑜𝑜𝑑</m:t>
                        </m:r>
                      </m:sub>
                    </m:sSub>
                    <m:r>
                      <a:rPr lang="en-US" altLang="zh-CN" i="1">
                        <a:latin typeface="DejaVu Math TeX Gyre" panose="02000503000000000000" charset="0"/>
                        <a:cs typeface="DejaVu Math TeX Gyre" panose="02000503000000000000" charset="0"/>
                      </a:rPr>
                      <m:t>,</m:t>
                    </m:r>
                    <m:sSub>
                      <m:sSubPr>
                        <m:ctrlPr>
                          <a:rPr lang="en-US" altLang="zh-CN" i="1">
                            <a:latin typeface="DejaVu Math TeX Gyre" panose="02000503000000000000" charset="0"/>
                            <a:cs typeface="DejaVu Math TeX Gyre" panose="02000503000000000000" charset="0"/>
                          </a:rPr>
                        </m:ctrlPr>
                      </m:sSubPr>
                      <m:e>
                        <m:r>
                          <a:rPr lang="en-US" altLang="zh-CN" i="1">
                            <a:latin typeface="DejaVu Math TeX Gyre" panose="02000503000000000000" charset="0"/>
                            <a:cs typeface="DejaVu Math TeX Gyre" panose="02000503000000000000" charset="0"/>
                          </a:rPr>
                          <m:t>𝑌</m:t>
                        </m:r>
                      </m:e>
                      <m:sub>
                        <m:r>
                          <a:rPr lang="en-US" altLang="zh-CN" i="1">
                            <a:latin typeface="DejaVu Math TeX Gyre" panose="02000503000000000000" charset="0"/>
                            <a:cs typeface="DejaVu Math TeX Gyre" panose="02000503000000000000" charset="0"/>
                          </a:rPr>
                          <m:t>𝑏𝑎𝑑</m:t>
                        </m:r>
                      </m:sub>
                    </m:sSub>
                  </m:oMath>
                </a14:m>
                <a:r>
                  <a:rPr lang="zh-CN" altLang="en-US">
                    <a:sym typeface="+mn-ea"/>
                  </a:rPr>
                  <a:t>)</a:t>
                </a:r>
                <a:r>
                  <a:rPr lang="zh-CN" altLang="en-US">
                    <a:sym typeface="+mn-ea"/>
                  </a:rPr>
                  <a:t>中得到了</a:t>
                </a:r>
                <a14:m>
                  <m:oMath xmlns:m="http://schemas.openxmlformats.org/officeDocument/2006/math">
                    <m:sSub>
                      <m:sSubPr>
                        <m:ctrlPr>
                          <a:rPr lang="en-US" altLang="zh-CN" i="1">
                            <a:latin typeface="DejaVu Math TeX Gyre" panose="02000503000000000000" charset="0"/>
                            <a:cs typeface="DejaVu Math TeX Gyre" panose="02000503000000000000" charset="0"/>
                          </a:rPr>
                        </m:ctrlPr>
                      </m:sSubPr>
                      <m:e>
                        <m:r>
                          <a:rPr lang="en-US" altLang="zh-CN" i="1">
                            <a:latin typeface="DejaVu Math TeX Gyre" panose="02000503000000000000" charset="0"/>
                            <a:cs typeface="DejaVu Math TeX Gyre" panose="02000503000000000000" charset="0"/>
                          </a:rPr>
                          <m:t>𝑋</m:t>
                        </m:r>
                      </m:e>
                      <m:sub>
                        <m:r>
                          <a:rPr lang="en-US" altLang="zh-CN" i="1">
                            <a:latin typeface="DejaVu Math TeX Gyre" panose="02000503000000000000" charset="0"/>
                            <a:cs typeface="DejaVu Math TeX Gyre" panose="02000503000000000000" charset="0"/>
                          </a:rPr>
                          <m:t>𝑜𝑝𝑡</m:t>
                        </m:r>
                      </m:sub>
                    </m:sSub>
                  </m:oMath>
                </a14:m>
                <a:r>
                  <a:rPr lang="zh-CN" altLang="en-US">
                    <a:latin typeface="DejaVu Math TeX Gyre" panose="02000503000000000000" charset="0"/>
                    <a:cs typeface="DejaVu Math TeX Gyre" panose="02000503000000000000" charset="0"/>
                    <a:sym typeface="+mn-ea"/>
                  </a:rPr>
                  <a:t>，不过是用</a:t>
                </a:r>
                <a:r>
                  <a:rPr lang="en-US" altLang="zh-CN">
                    <a:latin typeface="DejaVu Math TeX Gyre" panose="02000503000000000000" charset="0"/>
                    <a:cs typeface="DejaVu Math TeX Gyre" panose="02000503000000000000" charset="0"/>
                    <a:sym typeface="+mn-ea"/>
                  </a:rPr>
                  <a:t>LLM</a:t>
                </a:r>
                <a:r>
                  <a:rPr lang="zh-CN" altLang="en-US">
                    <a:latin typeface="DejaVu Math TeX Gyre" panose="02000503000000000000" charset="0"/>
                    <a:cs typeface="DejaVu Math TeX Gyre" panose="02000503000000000000" charset="0"/>
                    <a:sym typeface="+mn-ea"/>
                  </a:rPr>
                  <a:t>直接生成的，但从实验看是</a:t>
                </a:r>
                <a:r>
                  <a:rPr lang="en-US" altLang="zh-CN">
                    <a:latin typeface="DejaVu Math TeX Gyre" panose="02000503000000000000" charset="0"/>
                    <a:cs typeface="DejaVu Math TeX Gyre" panose="02000503000000000000" charset="0"/>
                    <a:sym typeface="+mn-ea"/>
                  </a:rPr>
                  <a:t>work</a:t>
                </a:r>
                <a:r>
                  <a:rPr lang="zh-CN" altLang="en-US">
                    <a:latin typeface="DejaVu Math TeX Gyre" panose="02000503000000000000" charset="0"/>
                    <a:cs typeface="DejaVu Math TeX Gyre" panose="02000503000000000000" charset="0"/>
                    <a:sym typeface="+mn-ea"/>
                  </a:rPr>
                  <a:t>的。</a:t>
                </a:r>
                <a:endParaRPr lang="zh-CN" altLang="en-US">
                  <a:latin typeface="DejaVu Math TeX Gyre" panose="02000503000000000000" charset="0"/>
                  <a:cs typeface="DejaVu Math TeX Gyre" panose="02000503000000000000" charset="0"/>
                </a:endParaRPr>
              </a:p>
              <a:p>
                <a:pPr algn="l"/>
                <a:endParaRPr lang="zh-CN" altLang="en-US">
                  <a:latin typeface="DejaVu Math TeX Gyre" panose="02000503000000000000" charset="0"/>
                  <a:cs typeface="DejaVu Math TeX Gyre" panose="02000503000000000000" charset="0"/>
                </a:endParaRPr>
              </a:p>
              <a:p>
                <a:pPr algn="l"/>
                <a:r>
                  <a:rPr lang="zh-CN" altLang="en-US">
                    <a:latin typeface="DejaVu Math TeX Gyre" panose="02000503000000000000" charset="0"/>
                    <a:cs typeface="DejaVu Math TeX Gyre" panose="02000503000000000000" charset="0"/>
                  </a:rPr>
                  <a:t>之前有看过，在https://www.jailbreakchat.com/上有很多越狱的模板，同时</a:t>
                </a:r>
                <a:r>
                  <a:rPr lang="en-US" altLang="zh-CN">
                    <a:latin typeface="DejaVu Math TeX Gyre" panose="02000503000000000000" charset="0"/>
                    <a:cs typeface="DejaVu Math TeX Gyre" panose="02000503000000000000" charset="0"/>
                  </a:rPr>
                  <a:t>advbench</a:t>
                </a:r>
                <a:r>
                  <a:rPr lang="zh-CN" altLang="en-US">
                    <a:latin typeface="DejaVu Math TeX Gyre" panose="02000503000000000000" charset="0"/>
                    <a:cs typeface="DejaVu Math TeX Gyre" panose="02000503000000000000" charset="0"/>
                  </a:rPr>
                  <a:t>里有很多有危害的指令，他们组合起来可以用来使大模型输出有害内容。</a:t>
                </a:r>
                <a:r>
                  <a:rPr lang="en-US" altLang="zh-CN">
                    <a:latin typeface="DejaVu Math TeX Gyre" panose="02000503000000000000" charset="0"/>
                    <a:cs typeface="DejaVu Math TeX Gyre" panose="02000503000000000000" charset="0"/>
                  </a:rPr>
                  <a:t>GPTFUZZER</a:t>
                </a:r>
                <a:r>
                  <a:rPr lang="zh-CN" altLang="en-US">
                    <a:latin typeface="DejaVu Math TeX Gyre" panose="02000503000000000000" charset="0"/>
                    <a:cs typeface="DejaVu Math TeX Gyre" panose="02000503000000000000" charset="0"/>
                  </a:rPr>
                  <a:t>那篇论文里，主要是解决指令和模板怎么对应，以及如果所有模板都不</a:t>
                </a:r>
                <a:r>
                  <a:rPr lang="en-US" altLang="zh-CN">
                    <a:latin typeface="DejaVu Math TeX Gyre" panose="02000503000000000000" charset="0"/>
                    <a:cs typeface="DejaVu Math TeX Gyre" panose="02000503000000000000" charset="0"/>
                  </a:rPr>
                  <a:t>work</a:t>
                </a:r>
                <a:r>
                  <a:rPr lang="zh-CN" altLang="en-US">
                    <a:latin typeface="DejaVu Math TeX Gyre" panose="02000503000000000000" charset="0"/>
                    <a:cs typeface="DejaVu Math TeX Gyre" panose="02000503000000000000" charset="0"/>
                  </a:rPr>
                  <a:t>，怎么变异出一个能</a:t>
                </a:r>
                <a:r>
                  <a:rPr lang="en-US" altLang="zh-CN">
                    <a:latin typeface="DejaVu Math TeX Gyre" panose="02000503000000000000" charset="0"/>
                    <a:cs typeface="DejaVu Math TeX Gyre" panose="02000503000000000000" charset="0"/>
                  </a:rPr>
                  <a:t>work</a:t>
                </a:r>
                <a:r>
                  <a:rPr lang="zh-CN" altLang="en-US">
                    <a:latin typeface="DejaVu Math TeX Gyre" panose="02000503000000000000" charset="0"/>
                    <a:cs typeface="DejaVu Math TeX Gyre" panose="02000503000000000000" charset="0"/>
                  </a:rPr>
                  <a:t>的。借用</a:t>
                </a:r>
                <a:r>
                  <a:rPr lang="en-US" altLang="zh-CN">
                    <a:latin typeface="DejaVu Math TeX Gyre" panose="02000503000000000000" charset="0"/>
                    <a:cs typeface="DejaVu Math TeX Gyre" panose="02000503000000000000" charset="0"/>
                  </a:rPr>
                  <a:t>BPO</a:t>
                </a:r>
                <a:r>
                  <a:rPr lang="zh-CN" altLang="en-US">
                    <a:latin typeface="DejaVu Math TeX Gyre" panose="02000503000000000000" charset="0"/>
                    <a:cs typeface="DejaVu Math TeX Gyre" panose="02000503000000000000" charset="0"/>
                  </a:rPr>
                  <a:t>的方法，我们可以先把所有模板</a:t>
                </a:r>
                <a:r>
                  <a:rPr lang="en-US" altLang="zh-CN">
                    <a:latin typeface="DejaVu Math TeX Gyre" panose="02000503000000000000" charset="0"/>
                    <a:cs typeface="DejaVu Math TeX Gyre" panose="02000503000000000000" charset="0"/>
                  </a:rPr>
                  <a:t>+</a:t>
                </a:r>
                <a:r>
                  <a:rPr lang="zh-CN" altLang="en-US">
                    <a:latin typeface="DejaVu Math TeX Gyre" panose="02000503000000000000" charset="0"/>
                    <a:cs typeface="DejaVu Math TeX Gyre" panose="02000503000000000000" charset="0"/>
                  </a:rPr>
                  <a:t>指令排列组合，成功的记录下来，作为</a:t>
                </a:r>
                <a14:m>
                  <m:oMath xmlns:m="http://schemas.openxmlformats.org/officeDocument/2006/math">
                    <m:sSub>
                      <m:sSubPr>
                        <m:ctrlPr>
                          <a:rPr lang="en-US" altLang="zh-CN" i="1">
                            <a:latin typeface="DejaVu Math TeX Gyre" panose="02000503000000000000" charset="0"/>
                            <a:cs typeface="DejaVu Math TeX Gyre" panose="02000503000000000000" charset="0"/>
                          </a:rPr>
                        </m:ctrlPr>
                      </m:sSubPr>
                      <m:e>
                        <m:r>
                          <a:rPr lang="en-US" altLang="zh-CN" i="1">
                            <a:latin typeface="DejaVu Math TeX Gyre" panose="02000503000000000000" charset="0"/>
                            <a:cs typeface="DejaVu Math TeX Gyre" panose="02000503000000000000" charset="0"/>
                          </a:rPr>
                          <m:t>𝑋</m:t>
                        </m:r>
                      </m:e>
                      <m:sub>
                        <m:r>
                          <a:rPr lang="en-US" altLang="zh-CN" i="1">
                            <a:latin typeface="DejaVu Math TeX Gyre" panose="02000503000000000000" charset="0"/>
                            <a:cs typeface="DejaVu Math TeX Gyre" panose="02000503000000000000" charset="0"/>
                          </a:rPr>
                          <m:t>𝑜𝑝𝑡</m:t>
                        </m:r>
                      </m:sub>
                    </m:sSub>
                  </m:oMath>
                </a14:m>
                <a:r>
                  <a:rPr lang="zh-CN" altLang="en-US">
                    <a:latin typeface="DejaVu Math TeX Gyre" panose="02000503000000000000" charset="0"/>
                    <a:cs typeface="DejaVu Math TeX Gyre" panose="02000503000000000000" charset="0"/>
                  </a:rPr>
                  <a:t>，然后训练一个模型来学怎么从</a:t>
                </a:r>
                <a14:m>
                  <m:oMath xmlns:m="http://schemas.openxmlformats.org/officeDocument/2006/math">
                    <m:sSub>
                      <m:sSubPr>
                        <m:ctrlPr>
                          <a:rPr lang="en-US" altLang="zh-CN" i="1">
                            <a:latin typeface="DejaVu Math TeX Gyre" panose="02000503000000000000" charset="0"/>
                            <a:cs typeface="DejaVu Math TeX Gyre" panose="02000503000000000000" charset="0"/>
                          </a:rPr>
                        </m:ctrlPr>
                      </m:sSubPr>
                      <m:e>
                        <m:r>
                          <a:rPr lang="en-US" altLang="zh-CN" i="1">
                            <a:latin typeface="DejaVu Math TeX Gyre" panose="02000503000000000000" charset="0"/>
                            <a:cs typeface="DejaVu Math TeX Gyre" panose="02000503000000000000" charset="0"/>
                          </a:rPr>
                          <m:t>𝑋</m:t>
                        </m:r>
                      </m:e>
                      <m:sub>
                        <m:r>
                          <a:rPr lang="en-US" altLang="zh-CN" i="1">
                            <a:latin typeface="DejaVu Math TeX Gyre" panose="02000503000000000000" charset="0"/>
                            <a:cs typeface="DejaVu Math TeX Gyre" panose="02000503000000000000" charset="0"/>
                          </a:rPr>
                          <m:t>𝑢𝑠𝑒𝑟</m:t>
                        </m:r>
                      </m:sub>
                    </m:sSub>
                  </m:oMath>
                </a14:m>
                <a:r>
                  <a:rPr lang="zh-CN" altLang="en-US" i="1">
                    <a:latin typeface="DejaVu Math TeX Gyre" panose="02000503000000000000" charset="0"/>
                    <a:cs typeface="DejaVu Math TeX Gyre" panose="02000503000000000000" charset="0"/>
                  </a:rPr>
                  <a:t>到</a:t>
                </a:r>
                <a14:m>
                  <m:oMath xmlns:m="http://schemas.openxmlformats.org/officeDocument/2006/math">
                    <m:sSub>
                      <m:sSubPr>
                        <m:ctrlPr>
                          <a:rPr lang="en-US" altLang="zh-CN" i="1">
                            <a:latin typeface="DejaVu Math TeX Gyre" panose="02000503000000000000" charset="0"/>
                            <a:cs typeface="DejaVu Math TeX Gyre" panose="02000503000000000000" charset="0"/>
                          </a:rPr>
                        </m:ctrlPr>
                      </m:sSubPr>
                      <m:e>
                        <m:r>
                          <a:rPr lang="en-US" altLang="zh-CN" i="1">
                            <a:latin typeface="DejaVu Math TeX Gyre" panose="02000503000000000000" charset="0"/>
                            <a:cs typeface="DejaVu Math TeX Gyre" panose="02000503000000000000" charset="0"/>
                          </a:rPr>
                          <m:t>𝑋</m:t>
                        </m:r>
                      </m:e>
                      <m:sub>
                        <m:r>
                          <a:rPr lang="en-US" altLang="zh-CN" i="1">
                            <a:latin typeface="DejaVu Math TeX Gyre" panose="02000503000000000000" charset="0"/>
                            <a:cs typeface="DejaVu Math TeX Gyre" panose="02000503000000000000" charset="0"/>
                          </a:rPr>
                          <m:t>𝑜𝑝𝑡</m:t>
                        </m:r>
                      </m:sub>
                    </m:sSub>
                  </m:oMath>
                </a14:m>
                <a:r>
                  <a:rPr lang="zh-CN" altLang="en-US">
                    <a:latin typeface="DejaVu Math TeX Gyre" panose="02000503000000000000" charset="0"/>
                    <a:cs typeface="DejaVu Math TeX Gyre" panose="02000503000000000000" charset="0"/>
                  </a:rPr>
                  <a:t>，也就是训练一个怎么把有害指令转化为带有适合他自己的越狱模板的</a:t>
                </a:r>
                <a:r>
                  <a:rPr lang="en-US" altLang="zh-CN">
                    <a:latin typeface="DejaVu Math TeX Gyre" panose="02000503000000000000" charset="0"/>
                    <a:cs typeface="DejaVu Math TeX Gyre" panose="02000503000000000000" charset="0"/>
                  </a:rPr>
                  <a:t>prompt</a:t>
                </a:r>
                <a:r>
                  <a:rPr lang="zh-CN" altLang="en-US">
                    <a:latin typeface="DejaVu Math TeX Gyre" panose="02000503000000000000" charset="0"/>
                    <a:cs typeface="DejaVu Math TeX Gyre" panose="02000503000000000000" charset="0"/>
                  </a:rPr>
                  <a:t>，然后这个模型训练可以模拟</a:t>
                </a:r>
                <a:r>
                  <a:rPr lang="en-US" altLang="zh-CN">
                    <a:latin typeface="DejaVu Math TeX Gyre" panose="02000503000000000000" charset="0"/>
                    <a:cs typeface="DejaVu Math TeX Gyre" panose="02000503000000000000" charset="0"/>
                  </a:rPr>
                  <a:t>FUZZ</a:t>
                </a:r>
                <a:r>
                  <a:rPr lang="zh-CN" altLang="en-US">
                    <a:latin typeface="DejaVu Math TeX Gyre" panose="02000503000000000000" charset="0"/>
                    <a:cs typeface="DejaVu Math TeX Gyre" panose="02000503000000000000" charset="0"/>
                  </a:rPr>
                  <a:t>那种，就是可能有一个优化奖励，现在模型输出的</a:t>
                </a:r>
                <a:r>
                  <a:rPr lang="en-US" altLang="zh-CN">
                    <a:latin typeface="DejaVu Math TeX Gyre" panose="02000503000000000000" charset="0"/>
                    <a:cs typeface="DejaVu Math TeX Gyre" panose="02000503000000000000" charset="0"/>
                  </a:rPr>
                  <a:t>prompt</a:t>
                </a:r>
                <a:r>
                  <a:rPr lang="zh-CN" altLang="en-US">
                    <a:latin typeface="DejaVu Math TeX Gyre" panose="02000503000000000000" charset="0"/>
                    <a:cs typeface="DejaVu Math TeX Gyre" panose="02000503000000000000" charset="0"/>
                  </a:rPr>
                  <a:t>越狱还不成功，但是通过这个</a:t>
                </a:r>
                <a:r>
                  <a:rPr lang="en-US" altLang="zh-CN">
                    <a:latin typeface="DejaVu Math TeX Gyre" panose="02000503000000000000" charset="0"/>
                    <a:cs typeface="DejaVu Math TeX Gyre" panose="02000503000000000000" charset="0"/>
                  </a:rPr>
                  <a:t>reward</a:t>
                </a:r>
                <a:r>
                  <a:rPr lang="zh-CN" altLang="en-US">
                    <a:latin typeface="DejaVu Math TeX Gyre" panose="02000503000000000000" charset="0"/>
                    <a:cs typeface="DejaVu Math TeX Gyre" panose="02000503000000000000" charset="0"/>
                  </a:rPr>
                  <a:t>让它优化到能</a:t>
                </a:r>
                <a:r>
                  <a:rPr lang="zh-CN" altLang="en-US">
                    <a:latin typeface="DejaVu Math TeX Gyre" panose="02000503000000000000" charset="0"/>
                    <a:cs typeface="DejaVu Math TeX Gyre" panose="02000503000000000000" charset="0"/>
                  </a:rPr>
                  <a:t>成功。</a:t>
                </a:r>
                <a:endParaRPr lang="zh-CN" altLang="en-US">
                  <a:latin typeface="DejaVu Math TeX Gyre" panose="02000503000000000000" charset="0"/>
                  <a:cs typeface="DejaVu Math TeX Gyre" panose="02000503000000000000" charset="0"/>
                </a:endParaRPr>
              </a:p>
            </p:txBody>
          </p:sp>
        </mc:Choice>
        <mc:Fallback>
          <p:sp>
            <p:nvSpPr>
              <p:cNvPr id="3" name="文本框 2"/>
              <p:cNvSpPr txBox="1">
                <a:spLocks noRot="1" noChangeAspect="1" noMove="1" noResize="1" noEditPoints="1" noAdjustHandles="1" noChangeArrowheads="1" noChangeShapeType="1" noTextEdit="1"/>
              </p:cNvSpPr>
              <p:nvPr/>
            </p:nvSpPr>
            <p:spPr>
              <a:xfrm>
                <a:off x="1405255" y="1965325"/>
                <a:ext cx="9382125" cy="3184525"/>
              </a:xfrm>
              <a:prstGeom prst="rect">
                <a:avLst/>
              </a:prstGeom>
              <a:blipFill rotWithShape="1">
                <a:blip r:embed="rId1"/>
                <a:stretch>
                  <a:fillRect/>
                </a:stretch>
              </a:blipFill>
            </p:spPr>
            <p:txBody>
              <a:bodyPr/>
              <a:lstStyle/>
              <a:p>
                <a:r>
                  <a:rPr lang="zh-CN" altLang="en-US">
                    <a:noFill/>
                  </a:rPr>
                  <a:t> </a:t>
                </a:r>
              </a:p>
            </p:txBody>
          </p:sp>
        </mc:Fallback>
      </mc:AlternateContent>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研究背景</a:t>
            </a:r>
            <a:endParaRPr lang="zh-CN" altLang="en-US" dirty="0"/>
          </a:p>
        </p:txBody>
      </p:sp>
      <p:sp>
        <p:nvSpPr>
          <p:cNvPr id="34" name="文本框 33"/>
          <p:cNvSpPr txBox="1"/>
          <p:nvPr/>
        </p:nvSpPr>
        <p:spPr>
          <a:xfrm>
            <a:off x="1765935" y="1456690"/>
            <a:ext cx="8693785" cy="4399915"/>
          </a:xfrm>
          <a:prstGeom prst="rect">
            <a:avLst/>
          </a:prstGeom>
          <a:noFill/>
        </p:spPr>
        <p:txBody>
          <a:bodyPr wrap="square" rtlCol="0">
            <a:spAutoFit/>
          </a:bodyPr>
          <a:p>
            <a:r>
              <a:rPr lang="zh-CN" altLang="en-US" sz="2000"/>
              <a:t>通过对大模型做</a:t>
            </a:r>
            <a:r>
              <a:rPr lang="en-US" altLang="zh-CN" sz="2000"/>
              <a:t>alignment</a:t>
            </a:r>
            <a:r>
              <a:rPr lang="zh-CN" altLang="en-US" sz="2000"/>
              <a:t>，模型可以表现出很强的跟随能力和人类偏好理解能力，然而，目前对齐的主要的挑战在于缩小人类意图（通过提示传达）和LLM对它们的理解之间的差距。目前的方法（</a:t>
            </a:r>
            <a:r>
              <a:rPr lang="en-US" altLang="zh-CN" sz="2000"/>
              <a:t>RLHF</a:t>
            </a:r>
            <a:r>
              <a:rPr lang="zh-CN" altLang="en-US" sz="2000"/>
              <a:t>，</a:t>
            </a:r>
            <a:r>
              <a:rPr lang="en-US" altLang="zh-CN" sz="2000"/>
              <a:t>RLAIF</a:t>
            </a:r>
            <a:r>
              <a:rPr lang="zh-CN" altLang="en-US" sz="2000"/>
              <a:t>，</a:t>
            </a:r>
            <a:r>
              <a:rPr lang="en-US" altLang="zh-CN" sz="2000"/>
              <a:t>DPO</a:t>
            </a:r>
            <a:r>
              <a:rPr lang="zh-CN" altLang="en-US" sz="2000"/>
              <a:t>）存在各种缺陷：</a:t>
            </a:r>
            <a:endParaRPr lang="zh-CN" altLang="en-US" sz="2000"/>
          </a:p>
          <a:p>
            <a:endParaRPr lang="zh-CN" altLang="en-US" sz="2000"/>
          </a:p>
          <a:p>
            <a:r>
              <a:rPr lang="en-US" altLang="zh-CN" sz="2000"/>
              <a:t>1.效率：随着LLM变得越来越大，训练这些模型变得更加昂贵和困难，特别是当使用不稳定RL算法时。</a:t>
            </a:r>
            <a:endParaRPr lang="en-US" altLang="zh-CN" sz="2000"/>
          </a:p>
          <a:p>
            <a:endParaRPr lang="en-US" altLang="zh-CN" sz="2000"/>
          </a:p>
          <a:p>
            <a:r>
              <a:rPr lang="en-US" altLang="zh-CN" sz="2000"/>
              <a:t>2.</a:t>
            </a:r>
            <a:r>
              <a:rPr lang="zh-CN" altLang="en-US" sz="2000"/>
              <a:t>不可访问</a:t>
            </a:r>
            <a:r>
              <a:rPr lang="en-US" altLang="zh-CN" sz="2000"/>
              <a:t>：由于大多数性能最佳的LLM，如GPT-4和Claude 2，都是封闭源代码的，只能通过API访问，这些基于</a:t>
            </a:r>
            <a:r>
              <a:rPr lang="zh-CN" altLang="en-US" sz="2000"/>
              <a:t>训练</a:t>
            </a:r>
            <a:r>
              <a:rPr lang="en-US" altLang="zh-CN" sz="2000"/>
              <a:t>的方法不适用于组织外部的用户，以增强一致性。</a:t>
            </a:r>
            <a:endParaRPr lang="en-US" altLang="zh-CN" sz="2000"/>
          </a:p>
          <a:p>
            <a:endParaRPr lang="en-US" altLang="zh-CN" sz="2000"/>
          </a:p>
          <a:p>
            <a:r>
              <a:rPr lang="en-US" altLang="zh-CN" sz="2000"/>
              <a:t>3.可解释性：当使用这些方法时，人类偏好的建模和精确的后续改进是不可解释的。</a:t>
            </a:r>
            <a:endParaRPr lang="en-US" altLang="zh-CN" sz="20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研究方法</a:t>
            </a:r>
            <a:endParaRPr lang="zh-CN" altLang="en-US" dirty="0"/>
          </a:p>
        </p:txBody>
      </p:sp>
      <p:pic>
        <p:nvPicPr>
          <p:cNvPr id="40" name="图片 39"/>
          <p:cNvPicPr>
            <a:picLocks noChangeAspect="1"/>
          </p:cNvPicPr>
          <p:nvPr/>
        </p:nvPicPr>
        <p:blipFill>
          <a:blip r:embed="rId1"/>
          <a:stretch>
            <a:fillRect/>
          </a:stretch>
        </p:blipFill>
        <p:spPr>
          <a:xfrm>
            <a:off x="1562100" y="1174750"/>
            <a:ext cx="9067800" cy="450850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Black-Box Prompt Optimization</a:t>
            </a:r>
            <a:endParaRPr lang="en-US" altLang="zh-CN" dirty="0"/>
          </a:p>
        </p:txBody>
      </p:sp>
      <p:sp>
        <p:nvSpPr>
          <p:cNvPr id="18" name="文本框 17"/>
          <p:cNvSpPr txBox="1"/>
          <p:nvPr/>
        </p:nvSpPr>
        <p:spPr>
          <a:xfrm>
            <a:off x="2089150" y="2152015"/>
            <a:ext cx="8014335" cy="2553335"/>
          </a:xfrm>
          <a:prstGeom prst="rect">
            <a:avLst/>
          </a:prstGeom>
          <a:noFill/>
        </p:spPr>
        <p:txBody>
          <a:bodyPr wrap="square" rtlCol="0">
            <a:spAutoFit/>
          </a:bodyPr>
          <a:p>
            <a:r>
              <a:rPr lang="zh-CN" altLang="en-US" sz="2000"/>
              <a:t>首先收集了几个带有人类偏好注释的指令调优数据集，仔细地挑选和过滤低质量的数据。</a:t>
            </a:r>
            <a:endParaRPr lang="zh-CN" altLang="en-US" sz="2000"/>
          </a:p>
          <a:p>
            <a:endParaRPr lang="zh-CN" altLang="en-US" sz="2000"/>
          </a:p>
          <a:p>
            <a:r>
              <a:rPr lang="zh-CN" altLang="en-US" sz="2000"/>
              <a:t>随后，使用LLM来捕捉人类喜欢和不喜欢的响应之间的差异，并在此基础上利用LLM来优化输入。</a:t>
            </a:r>
            <a:endParaRPr lang="zh-CN" altLang="en-US" sz="2000"/>
          </a:p>
          <a:p>
            <a:endParaRPr lang="zh-CN" altLang="en-US" sz="2000"/>
          </a:p>
          <a:p>
            <a:r>
              <a:rPr lang="zh-CN" altLang="en-US" sz="2000"/>
              <a:t>然后我们得到一对原始指令及其改进版本，利用它们进一步训练一个序列到序列模型来自动优化用户输入。</a:t>
            </a:r>
            <a:endParaRPr lang="zh-CN" altLang="en-US" sz="20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Data Collection</a:t>
            </a:r>
            <a:endParaRPr lang="en-US" altLang="zh-CN" dirty="0"/>
          </a:p>
        </p:txBody>
      </p:sp>
      <mc:AlternateContent xmlns:mc="http://schemas.openxmlformats.org/markup-compatibility/2006">
        <mc:Choice xmlns:a14="http://schemas.microsoft.com/office/drawing/2010/main" Requires="a14">
          <p:sp>
            <p:nvSpPr>
              <p:cNvPr id="18" name="文本框 17"/>
              <p:cNvSpPr txBox="1"/>
              <p:nvPr/>
            </p:nvSpPr>
            <p:spPr>
              <a:xfrm>
                <a:off x="1603375" y="3511550"/>
                <a:ext cx="9394825" cy="3196590"/>
              </a:xfrm>
              <a:prstGeom prst="rect">
                <a:avLst/>
              </a:prstGeom>
              <a:noFill/>
            </p:spPr>
            <p:txBody>
              <a:bodyPr wrap="square" rtlCol="0">
                <a:spAutoFit/>
              </a:bodyPr>
              <a:p>
                <a:r>
                  <a:rPr lang="zh-CN" altLang="en-US" sz="2000"/>
                  <a:t>OASST1数据集是一个具有人类注释响应质量评级的指令数据集。在每个指令下，选择得分最高的回答为好回答，得分最低的回答为不好回答。</a:t>
                </a:r>
                <a:endParaRPr lang="zh-CN" altLang="en-US" sz="2000"/>
              </a:p>
              <a:p>
                <a:endParaRPr lang="zh-CN" altLang="en-US" sz="2000"/>
              </a:p>
              <a:p>
                <a:r>
                  <a:rPr lang="zh-CN" altLang="en-US" sz="2000"/>
                  <a:t>HH-rlhf数据集包含了人类对回答的有益性和危害性的偏好。</a:t>
                </a:r>
                <a:endParaRPr lang="zh-CN" altLang="en-US" sz="2000"/>
              </a:p>
              <a:p>
                <a:endParaRPr lang="zh-CN" altLang="en-US" sz="2000"/>
              </a:p>
              <a:p>
                <a:r>
                  <a:rPr lang="en-US" altLang="zh-CN" sz="2000"/>
                  <a:t>Chatbot </a:t>
                </a:r>
                <a:r>
                  <a:rPr lang="zh-CN" altLang="en-US" sz="2000"/>
                  <a:t>Arena的数据集是在聊天机器人Arena Leaderboard平台上从人类收集的。</a:t>
                </a:r>
                <a:endParaRPr lang="zh-CN" altLang="en-US" sz="2000"/>
              </a:p>
              <a:p>
                <a:endParaRPr lang="zh-CN" altLang="en-US" sz="2000"/>
              </a:p>
              <a:p>
                <a:r>
                  <a:rPr lang="zh-CN" altLang="en-US" sz="2000"/>
                  <a:t>使用了</a:t>
                </a:r>
                <a:r>
                  <a:rPr lang="en-US" altLang="zh-CN" sz="2000"/>
                  <a:t>Alpaca</a:t>
                </a:r>
                <a:r>
                  <a:rPr lang="zh-CN" altLang="en-US" sz="2000"/>
                  <a:t>-GPT4数据集的比较数据子集，其中偏好由GPT4生成。</a:t>
                </a:r>
                <a:endParaRPr lang="zh-CN" altLang="en-US" sz="2000"/>
              </a:p>
              <a:p>
                <a:endParaRPr lang="zh-CN" altLang="en-US" sz="2000"/>
              </a:p>
              <a:p>
                <a:r>
                  <a:rPr lang="zh-CN" altLang="en-US" sz="2000"/>
                  <a:t>最后，得到了14K个不同的样本，其格式为(</a:t>
                </a:r>
                <a14:m>
                  <m:oMath xmlns:m="http://schemas.openxmlformats.org/officeDocument/2006/math">
                    <m:sSub>
                      <m:sSubPr>
                        <m:ctrlPr>
                          <a:rPr lang="en-US" altLang="zh-CN" sz="2000" i="1">
                            <a:latin typeface="DejaVu Math TeX Gyre" panose="02000503000000000000" charset="0"/>
                            <a:cs typeface="DejaVu Math TeX Gyre" panose="02000503000000000000" charset="0"/>
                          </a:rPr>
                        </m:ctrlPr>
                      </m:sSubPr>
                      <m:e>
                        <m:r>
                          <a:rPr lang="en-US" altLang="zh-CN" sz="2000" i="1">
                            <a:latin typeface="DejaVu Math TeX Gyre" panose="02000503000000000000" charset="0"/>
                            <a:cs typeface="DejaVu Math TeX Gyre" panose="02000503000000000000" charset="0"/>
                          </a:rPr>
                          <m:t>𝑋</m:t>
                        </m:r>
                      </m:e>
                      <m:sub>
                        <m:r>
                          <a:rPr lang="en-US" altLang="zh-CN" sz="2000" i="1">
                            <a:latin typeface="DejaVu Math TeX Gyre" panose="02000503000000000000" charset="0"/>
                            <a:cs typeface="DejaVu Math TeX Gyre" panose="02000503000000000000" charset="0"/>
                          </a:rPr>
                          <m:t>𝑢𝑠𝑒𝑟</m:t>
                        </m:r>
                      </m:sub>
                    </m:sSub>
                  </m:oMath>
                </a14:m>
                <a:r>
                  <a:rPr lang="zh-CN" altLang="en-US" sz="2000"/>
                  <a:t>，</a:t>
                </a:r>
                <a14:m>
                  <m:oMath xmlns:m="http://schemas.openxmlformats.org/officeDocument/2006/math">
                    <m:sSub>
                      <m:sSubPr>
                        <m:ctrlPr>
                          <a:rPr lang="en-US" altLang="zh-CN" sz="2000" i="1">
                            <a:latin typeface="DejaVu Math TeX Gyre" panose="02000503000000000000" charset="0"/>
                            <a:cs typeface="DejaVu Math TeX Gyre" panose="02000503000000000000" charset="0"/>
                          </a:rPr>
                        </m:ctrlPr>
                      </m:sSubPr>
                      <m:e>
                        <m:r>
                          <a:rPr lang="en-US" altLang="zh-CN" sz="2000" i="1">
                            <a:latin typeface="DejaVu Math TeX Gyre" panose="02000503000000000000" charset="0"/>
                            <a:cs typeface="DejaVu Math TeX Gyre" panose="02000503000000000000" charset="0"/>
                          </a:rPr>
                          <m:t>𝑌</m:t>
                        </m:r>
                      </m:e>
                      <m:sub>
                        <m:r>
                          <a:rPr lang="en-US" altLang="zh-CN" sz="2000" i="1">
                            <a:latin typeface="DejaVu Math TeX Gyre" panose="02000503000000000000" charset="0"/>
                            <a:cs typeface="DejaVu Math TeX Gyre" panose="02000503000000000000" charset="0"/>
                          </a:rPr>
                          <m:t>𝑔𝑜𝑜𝑑</m:t>
                        </m:r>
                      </m:sub>
                    </m:sSub>
                  </m:oMath>
                </a14:m>
                <a:r>
                  <a:rPr lang="zh-CN" altLang="en-US" sz="2000"/>
                  <a:t>，</a:t>
                </a:r>
                <a14:m>
                  <m:oMath xmlns:m="http://schemas.openxmlformats.org/officeDocument/2006/math">
                    <m:sSub>
                      <m:sSubPr>
                        <m:ctrlPr>
                          <a:rPr lang="en-US" altLang="zh-CN" sz="2000" i="1">
                            <a:latin typeface="DejaVu Math TeX Gyre" panose="02000503000000000000" charset="0"/>
                            <a:cs typeface="DejaVu Math TeX Gyre" panose="02000503000000000000" charset="0"/>
                          </a:rPr>
                        </m:ctrlPr>
                      </m:sSubPr>
                      <m:e>
                        <m:r>
                          <a:rPr lang="en-US" altLang="zh-CN" sz="2000" i="1">
                            <a:latin typeface="DejaVu Math TeX Gyre" panose="02000503000000000000" charset="0"/>
                            <a:cs typeface="DejaVu Math TeX Gyre" panose="02000503000000000000" charset="0"/>
                          </a:rPr>
                          <m:t>𝑌</m:t>
                        </m:r>
                      </m:e>
                      <m:sub>
                        <m:r>
                          <a:rPr lang="en-US" altLang="zh-CN" sz="2000" i="1">
                            <a:latin typeface="DejaVu Math TeX Gyre" panose="02000503000000000000" charset="0"/>
                            <a:cs typeface="DejaVu Math TeX Gyre" panose="02000503000000000000" charset="0"/>
                          </a:rPr>
                          <m:t>𝑏𝑎𝑑</m:t>
                        </m:r>
                      </m:sub>
                    </m:sSub>
                  </m:oMath>
                </a14:m>
                <a:r>
                  <a:rPr lang="zh-CN" altLang="en-US" sz="2000"/>
                  <a:t>)</a:t>
                </a:r>
                <a:endParaRPr lang="zh-CN" altLang="en-US" sz="2000"/>
              </a:p>
            </p:txBody>
          </p:sp>
        </mc:Choice>
        <mc:Fallback>
          <p:sp>
            <p:nvSpPr>
              <p:cNvPr id="18" name="文本框 17"/>
              <p:cNvSpPr txBox="1">
                <a:spLocks noRot="1" noChangeAspect="1" noMove="1" noResize="1" noEditPoints="1" noAdjustHandles="1" noChangeArrowheads="1" noChangeShapeType="1" noTextEdit="1"/>
              </p:cNvSpPr>
              <p:nvPr/>
            </p:nvSpPr>
            <p:spPr>
              <a:xfrm>
                <a:off x="1603375" y="3511550"/>
                <a:ext cx="9394825" cy="3196590"/>
              </a:xfrm>
              <a:prstGeom prst="rect">
                <a:avLst/>
              </a:prstGeom>
              <a:blipFill rotWithShape="1">
                <a:blip r:embed="rId1"/>
                <a:stretch>
                  <a:fillRect/>
                </a:stretch>
              </a:blipFill>
            </p:spPr>
            <p:txBody>
              <a:bodyPr/>
              <a:lstStyle/>
              <a:p>
                <a:r>
                  <a:rPr lang="zh-CN" altLang="en-US">
                    <a:noFill/>
                  </a:rPr>
                  <a:t> </a:t>
                </a:r>
              </a:p>
            </p:txBody>
          </p:sp>
        </mc:Fallback>
      </mc:AlternateContent>
      <p:pic>
        <p:nvPicPr>
          <p:cNvPr id="3" name="图片 2"/>
          <p:cNvPicPr>
            <a:picLocks noChangeAspect="1"/>
          </p:cNvPicPr>
          <p:nvPr/>
        </p:nvPicPr>
        <p:blipFill>
          <a:blip r:embed="rId2"/>
          <a:stretch>
            <a:fillRect/>
          </a:stretch>
        </p:blipFill>
        <p:spPr>
          <a:xfrm>
            <a:off x="3293110" y="1028700"/>
            <a:ext cx="5606415" cy="248285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Data </a:t>
            </a:r>
            <a:r>
              <a:rPr lang="en-US" altLang="zh-CN" dirty="0"/>
              <a:t>Collection</a:t>
            </a:r>
            <a:endParaRPr lang="en-US" altLang="zh-CN" dirty="0"/>
          </a:p>
        </p:txBody>
      </p:sp>
      <p:pic>
        <p:nvPicPr>
          <p:cNvPr id="4" name="图片 3"/>
          <p:cNvPicPr>
            <a:picLocks noChangeAspect="1"/>
          </p:cNvPicPr>
          <p:nvPr/>
        </p:nvPicPr>
        <p:blipFill>
          <a:blip r:embed="rId1"/>
          <a:stretch>
            <a:fillRect/>
          </a:stretch>
        </p:blipFill>
        <p:spPr>
          <a:xfrm>
            <a:off x="1492250" y="1028700"/>
            <a:ext cx="9207500" cy="557530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Model Training</a:t>
            </a:r>
            <a:endParaRPr lang="en-US" altLang="zh-CN" dirty="0"/>
          </a:p>
        </p:txBody>
      </p:sp>
      <p:sp>
        <p:nvSpPr>
          <p:cNvPr id="18" name="文本框 17"/>
          <p:cNvSpPr txBox="1"/>
          <p:nvPr/>
        </p:nvSpPr>
        <p:spPr>
          <a:xfrm>
            <a:off x="1995805" y="1572895"/>
            <a:ext cx="8201025" cy="2861310"/>
          </a:xfrm>
          <a:prstGeom prst="rect">
            <a:avLst/>
          </a:prstGeom>
          <a:noFill/>
        </p:spPr>
        <p:txBody>
          <a:bodyPr wrap="square" rtlCol="0">
            <a:spAutoFit/>
          </a:bodyPr>
          <a:p>
            <a:r>
              <a:rPr lang="zh-CN" altLang="en-US" sz="2000"/>
              <a:t>基于构建的数据集，</a:t>
            </a:r>
            <a:r>
              <a:rPr lang="zh-CN" altLang="en-US" sz="2000"/>
              <a:t>训练一个小的序列到序列模型来自动优化用户指令。</a:t>
            </a:r>
            <a:endParaRPr lang="zh-CN" altLang="en-US" sz="2000"/>
          </a:p>
          <a:p>
            <a:endParaRPr lang="zh-CN" altLang="en-US" sz="2000"/>
          </a:p>
          <a:p>
            <a:endParaRPr lang="zh-CN" altLang="en-US" sz="2000"/>
          </a:p>
          <a:p>
            <a:endParaRPr lang="zh-CN" altLang="en-US" sz="2000"/>
          </a:p>
          <a:p>
            <a:endParaRPr lang="zh-CN" altLang="en-US" sz="2000"/>
          </a:p>
          <a:p>
            <a:r>
              <a:rPr lang="zh-CN" altLang="en-US" sz="2000"/>
              <a:t>选择使用llama 2 - 7b-chat作为骨干模型，因为我们相信更强大的模型可以更好地学习Xuser和Xopt之间的隐式偏好映射。同时，7 B模型中的参数数量在LLM中很小，这对于训练和推理来说更有效。</a:t>
            </a:r>
            <a:endParaRPr lang="zh-CN" altLang="en-US" sz="2000"/>
          </a:p>
          <a:p>
            <a:endParaRPr lang="zh-CN" altLang="en-US" sz="2000"/>
          </a:p>
        </p:txBody>
      </p:sp>
      <p:pic>
        <p:nvPicPr>
          <p:cNvPr id="3" name="图片 2"/>
          <p:cNvPicPr>
            <a:picLocks noChangeAspect="1"/>
          </p:cNvPicPr>
          <p:nvPr/>
        </p:nvPicPr>
        <p:blipFill>
          <a:blip r:embed="rId1"/>
          <a:stretch>
            <a:fillRect/>
          </a:stretch>
        </p:blipFill>
        <p:spPr>
          <a:xfrm>
            <a:off x="4451350" y="2279650"/>
            <a:ext cx="3289300" cy="800100"/>
          </a:xfrm>
          <a:prstGeom prst="rect">
            <a:avLst/>
          </a:prstGeom>
        </p:spPr>
      </p:pic>
      <p:pic>
        <p:nvPicPr>
          <p:cNvPr id="5" name="图片 4"/>
          <p:cNvPicPr>
            <a:picLocks noChangeAspect="1"/>
          </p:cNvPicPr>
          <p:nvPr/>
        </p:nvPicPr>
        <p:blipFill>
          <a:blip r:embed="rId2"/>
          <a:stretch>
            <a:fillRect/>
          </a:stretch>
        </p:blipFill>
        <p:spPr>
          <a:xfrm>
            <a:off x="3854450" y="4171950"/>
            <a:ext cx="4483100" cy="193040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实验结果</a:t>
            </a:r>
            <a:endParaRPr lang="zh-CN" altLang="en-US" dirty="0"/>
          </a:p>
        </p:txBody>
      </p:sp>
      <p:pic>
        <p:nvPicPr>
          <p:cNvPr id="3" name="图片 2"/>
          <p:cNvPicPr>
            <a:picLocks noChangeAspect="1"/>
          </p:cNvPicPr>
          <p:nvPr/>
        </p:nvPicPr>
        <p:blipFill>
          <a:blip r:embed="rId1"/>
          <a:stretch>
            <a:fillRect/>
          </a:stretch>
        </p:blipFill>
        <p:spPr>
          <a:xfrm>
            <a:off x="1549400" y="1212215"/>
            <a:ext cx="9093200" cy="2070100"/>
          </a:xfrm>
          <a:prstGeom prst="rect">
            <a:avLst/>
          </a:prstGeom>
        </p:spPr>
      </p:pic>
      <p:pic>
        <p:nvPicPr>
          <p:cNvPr id="5" name="图片 4"/>
          <p:cNvPicPr>
            <a:picLocks noChangeAspect="1"/>
          </p:cNvPicPr>
          <p:nvPr/>
        </p:nvPicPr>
        <p:blipFill>
          <a:blip r:embed="rId2"/>
          <a:stretch>
            <a:fillRect/>
          </a:stretch>
        </p:blipFill>
        <p:spPr>
          <a:xfrm>
            <a:off x="1612900" y="3619500"/>
            <a:ext cx="9029700" cy="259080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实验结果</a:t>
            </a:r>
            <a:endParaRPr lang="zh-CN" altLang="en-US" dirty="0"/>
          </a:p>
        </p:txBody>
      </p:sp>
      <p:pic>
        <p:nvPicPr>
          <p:cNvPr id="4" name="图片 3"/>
          <p:cNvPicPr>
            <a:picLocks noChangeAspect="1"/>
          </p:cNvPicPr>
          <p:nvPr/>
        </p:nvPicPr>
        <p:blipFill>
          <a:blip r:embed="rId1"/>
          <a:stretch>
            <a:fillRect/>
          </a:stretch>
        </p:blipFill>
        <p:spPr>
          <a:xfrm>
            <a:off x="1492250" y="1341755"/>
            <a:ext cx="9207500" cy="4737100"/>
          </a:xfrm>
          <a:prstGeom prst="rect">
            <a:avLst/>
          </a:prstGeom>
        </p:spPr>
      </p:pic>
    </p:spTree>
  </p:cSld>
  <p:clrMapOvr>
    <a:masterClrMapping/>
  </p:clrMapOvr>
</p:sld>
</file>

<file path=ppt/tags/tag1.xml><?xml version="1.0" encoding="utf-8"?>
<p:tagLst xmlns:p="http://schemas.openxmlformats.org/presentationml/2006/main">
  <p:tag name="ISLIDE TOOLS.GUIDESSETTING" val="{&quot;Id&quot;:&quot;2d4375ee-8516-45e0-8956-45702a61a9b6&quot;,&quot;Name&quot;:&quot;iSlide&quot;,&quot;HeaderHeight&quot;:15.0,&quot;FooterHeight&quot;:9.0000000000000036,&quot;SideMargin&quot;:5.4999999999999982,&quot;TopMargin&quot;:0.0,&quot;BottomMargin&quot;:0.0,&quot;IntervalMargin&quot;:1.3999999999999997}"/>
  <p:tag name="ISLIDE.THEME" val="deffc669-4b84-4f0a-92d7-0c4c44bb447c"/>
</p:tagLst>
</file>

<file path=ppt/theme/theme1.xml><?xml version="1.0" encoding="utf-8"?>
<a:theme xmlns:a="http://schemas.openxmlformats.org/drawingml/2006/main" name="主题5">
  <a:themeElements>
    <a:clrScheme name="自定义 26">
      <a:dk1>
        <a:srgbClr val="000000"/>
      </a:dk1>
      <a:lt1>
        <a:srgbClr val="FFFFFF"/>
      </a:lt1>
      <a:dk2>
        <a:srgbClr val="778495"/>
      </a:dk2>
      <a:lt2>
        <a:srgbClr val="F0F0F0"/>
      </a:lt2>
      <a:accent1>
        <a:srgbClr val="4276AA"/>
      </a:accent1>
      <a:accent2>
        <a:srgbClr val="178AA1"/>
      </a:accent2>
      <a:accent3>
        <a:srgbClr val="40A693"/>
      </a:accent3>
      <a:accent4>
        <a:srgbClr val="5268A5"/>
      </a:accent4>
      <a:accent5>
        <a:srgbClr val="5E5CA2"/>
      </a:accent5>
      <a:accent6>
        <a:srgbClr val="778495"/>
      </a:accent6>
      <a:hlink>
        <a:srgbClr val="4276AA"/>
      </a:hlink>
      <a:folHlink>
        <a:srgbClr val="BFBFBF"/>
      </a:folHlink>
    </a:clrScheme>
    <a:fontScheme name="Temp">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自定义 26">
    <a:dk1>
      <a:srgbClr val="000000"/>
    </a:dk1>
    <a:lt1>
      <a:srgbClr val="FFFFFF"/>
    </a:lt1>
    <a:dk2>
      <a:srgbClr val="778495"/>
    </a:dk2>
    <a:lt2>
      <a:srgbClr val="F0F0F0"/>
    </a:lt2>
    <a:accent1>
      <a:srgbClr val="4276AA"/>
    </a:accent1>
    <a:accent2>
      <a:srgbClr val="178AA1"/>
    </a:accent2>
    <a:accent3>
      <a:srgbClr val="40A693"/>
    </a:accent3>
    <a:accent4>
      <a:srgbClr val="5268A5"/>
    </a:accent4>
    <a:accent5>
      <a:srgbClr val="5E5CA2"/>
    </a:accent5>
    <a:accent6>
      <a:srgbClr val="778495"/>
    </a:accent6>
    <a:hlink>
      <a:srgbClr val="4276AA"/>
    </a:hlink>
    <a:folHlink>
      <a:srgbClr val="BFBFBF"/>
    </a:folHlink>
  </a:clrScheme>
</a:themeOverride>
</file>

<file path=docProps/app.xml><?xml version="1.0" encoding="utf-8"?>
<Properties xmlns="http://schemas.openxmlformats.org/officeDocument/2006/extended-properties" xmlns:vt="http://schemas.openxmlformats.org/officeDocument/2006/docPropsVTypes">
  <Template>iSlide</Template>
  <TotalTime>0</TotalTime>
  <Words>1480</Words>
  <Application>WPS 表格</Application>
  <PresentationFormat>宽屏</PresentationFormat>
  <Paragraphs>58</Paragraphs>
  <Slides>10</Slides>
  <Notes>9</Notes>
  <HiddenSlides>0</HiddenSlides>
  <MMClips>0</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10</vt:i4>
      </vt:variant>
    </vt:vector>
  </HeadingPairs>
  <TitlesOfParts>
    <vt:vector size="26" baseType="lpstr">
      <vt:lpstr>Arial</vt:lpstr>
      <vt:lpstr>宋体</vt:lpstr>
      <vt:lpstr>Wingdings</vt:lpstr>
      <vt:lpstr>华文行楷</vt:lpstr>
      <vt:lpstr>行楷-简</vt:lpstr>
      <vt:lpstr>Impact</vt:lpstr>
      <vt:lpstr>DejaVu Math TeX Gyre</vt:lpstr>
      <vt:lpstr>微软雅黑</vt:lpstr>
      <vt:lpstr>汉仪旗黑</vt:lpstr>
      <vt:lpstr>微软雅黑</vt:lpstr>
      <vt:lpstr>宋体</vt:lpstr>
      <vt:lpstr>Arial Unicode MS</vt:lpstr>
      <vt:lpstr>Calibri</vt:lpstr>
      <vt:lpstr>Helvetica Neue</vt:lpstr>
      <vt:lpstr>汉仪书宋二KW</vt:lpstr>
      <vt:lpstr>主题5</vt:lpstr>
      <vt:lpstr>《Black-Box Prompt Optimization:Aligning Large Language Models without Model Training》                                                 Tsinghua University</vt:lpstr>
      <vt:lpstr>研究背景</vt:lpstr>
      <vt:lpstr>研究方法</vt:lpstr>
      <vt:lpstr>Black-Box Prompt Optimization</vt:lpstr>
      <vt:lpstr>Data Collection</vt:lpstr>
      <vt:lpstr>Data Collection</vt:lpstr>
      <vt:lpstr>Model Training</vt:lpstr>
      <vt:lpstr>实验结果</vt:lpstr>
      <vt:lpstr>实验结果</vt:lpstr>
      <vt:lpstr>总结讨论</vt:lpstr>
    </vt:vector>
  </TitlesOfParts>
  <Company>iSlide</Company>
  <LinksUpToDate>false</LinksUpToDate>
  <SharedDoc>false</SharedDoc>
  <HyperlinksChanged>false</HyperlinksChanged>
  <AppVersion>14.0000</AppVersion>
  <Manager>iSlide</Manager>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iSlide</dc:creator>
  <cp:lastModifiedBy>王昊</cp:lastModifiedBy>
  <cp:revision>23</cp:revision>
  <cp:lastPrinted>2023-11-10T06:42:06Z</cp:lastPrinted>
  <dcterms:created xsi:type="dcterms:W3CDTF">2023-11-10T06:42:06Z</dcterms:created>
  <dcterms:modified xsi:type="dcterms:W3CDTF">2023-11-10T06:42:06Z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lide.Theme">
    <vt:lpwstr>deffc669-4b84-4f0a-92d7-0c4c44bb447c</vt:lpwstr>
  </property>
  <property fmtid="{D5CDD505-2E9C-101B-9397-08002B2CF9AE}" pid="3" name="KSOProductBuildVer">
    <vt:lpwstr>2052-5.2.1.7798</vt:lpwstr>
  </property>
  <property fmtid="{D5CDD505-2E9C-101B-9397-08002B2CF9AE}" pid="4" name="ICV">
    <vt:lpwstr>87E0523B0A5AE95597A04C656D8B8495_43</vt:lpwstr>
  </property>
</Properties>
</file>